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ED5"/>
    <a:srgbClr val="7D9D8C"/>
    <a:srgbClr val="FFA32B"/>
    <a:srgbClr val="FC79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9F602-F129-4753-A61F-D8F99B50F79E}" v="367" dt="2024-06-07T08:02:30.230"/>
    <p1510:client id="{62E98AC4-7941-4A53-94B6-23E76EE7ED75}" v="128" dt="2024-06-07T08:21:56.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69" d="100"/>
          <a:sy n="69" d="100"/>
        </p:scale>
        <p:origin x="-484"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8122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7037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pPr/>
              <a:t>04.08.2024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FFB779-270B-4192-84BA-A697F48306DC}" type="datetimeFigureOut">
              <a:rPr lang="ru-RU" smtClean="0"/>
              <a:pPr/>
              <a:t>04.08.2024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315497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7">
            <a:extLst>
              <a:ext uri="{FF2B5EF4-FFF2-40B4-BE49-F238E27FC236}">
                <a16:creationId xmlns:a16="http://schemas.microsoft.com/office/drawing/2014/main" xmlns=""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9">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2" name="Oval 13">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3" name="Arc 15">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Заголовок 1"/>
          <p:cNvSpPr>
            <a:spLocks noGrp="1"/>
          </p:cNvSpPr>
          <p:nvPr>
            <p:ph type="ctrTitle"/>
          </p:nvPr>
        </p:nvSpPr>
        <p:spPr>
          <a:xfrm>
            <a:off x="4154055" y="3831095"/>
            <a:ext cx="7529172" cy="2104540"/>
          </a:xfrm>
        </p:spPr>
        <p:txBody>
          <a:bodyPr>
            <a:normAutofit fontScale="90000"/>
          </a:bodyPr>
          <a:lstStyle/>
          <a:p>
            <a:r>
              <a:rPr lang="ru-RU" dirty="0">
                <a:solidFill>
                  <a:srgbClr val="0F9ED5"/>
                </a:solidFill>
                <a:ea typeface="+mj-lt"/>
                <a:cs typeface="+mj-lt"/>
              </a:rPr>
              <a:t>Как помочь себе </a:t>
            </a:r>
            <a:br>
              <a:rPr lang="ru-RU" dirty="0">
                <a:solidFill>
                  <a:srgbClr val="0F9ED5"/>
                </a:solidFill>
                <a:ea typeface="+mj-lt"/>
                <a:cs typeface="+mj-lt"/>
              </a:rPr>
            </a:br>
            <a:r>
              <a:rPr lang="ru-RU" dirty="0">
                <a:solidFill>
                  <a:srgbClr val="0F9ED5"/>
                </a:solidFill>
                <a:ea typeface="+mj-lt"/>
                <a:cs typeface="+mj-lt"/>
              </a:rPr>
              <a:t>и своим родным в жаркие </a:t>
            </a:r>
            <a:br>
              <a:rPr lang="ru-RU" dirty="0">
                <a:solidFill>
                  <a:srgbClr val="0F9ED5"/>
                </a:solidFill>
                <a:ea typeface="+mj-lt"/>
                <a:cs typeface="+mj-lt"/>
              </a:rPr>
            </a:br>
            <a:r>
              <a:rPr lang="ru-RU" dirty="0">
                <a:solidFill>
                  <a:srgbClr val="0F9ED5"/>
                </a:solidFill>
                <a:ea typeface="+mj-lt"/>
                <a:cs typeface="+mj-lt"/>
              </a:rPr>
              <a:t>летние дни?</a:t>
            </a:r>
            <a:endParaRPr lang="ru-RU">
              <a:solidFill>
                <a:srgbClr val="0F9ED5"/>
              </a:solidFill>
            </a:endParaRPr>
          </a:p>
          <a:p>
            <a:pPr algn="r"/>
            <a:endParaRPr lang="ru-RU"/>
          </a:p>
        </p:txBody>
      </p:sp>
      <p:sp>
        <p:nvSpPr>
          <p:cNvPr id="3" name="Подзаголовок 2"/>
          <p:cNvSpPr>
            <a:spLocks noGrp="1"/>
          </p:cNvSpPr>
          <p:nvPr>
            <p:ph type="subTitle" idx="1"/>
          </p:nvPr>
        </p:nvSpPr>
        <p:spPr>
          <a:xfrm>
            <a:off x="4038600" y="4782320"/>
            <a:ext cx="7644627" cy="1329443"/>
          </a:xfrm>
        </p:spPr>
        <p:txBody>
          <a:bodyPr>
            <a:normAutofit/>
          </a:bodyPr>
          <a:lstStyle/>
          <a:p>
            <a:pPr algn="r"/>
            <a:endParaRPr lang="ru-RU"/>
          </a:p>
        </p:txBody>
      </p:sp>
      <p:pic>
        <p:nvPicPr>
          <p:cNvPr id="6" name="Рисунок 5" descr="Термометр со сплошной заливкой">
            <a:extLst>
              <a:ext uri="{FF2B5EF4-FFF2-40B4-BE49-F238E27FC236}">
                <a16:creationId xmlns:a16="http://schemas.microsoft.com/office/drawing/2014/main" xmlns="" id="{62CCECEA-57D5-ECD8-F2D9-3BB0648FCBB3}"/>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295563" y="4588162"/>
            <a:ext cx="2172855" cy="2126673"/>
          </a:xfrm>
          <a:prstGeom prst="rect">
            <a:avLst/>
          </a:prstGeom>
        </p:spPr>
      </p:pic>
    </p:spTree>
    <p:extLst>
      <p:ext uri="{BB962C8B-B14F-4D97-AF65-F5344CB8AC3E}">
        <p14:creationId xmlns:p14="http://schemas.microsoft.com/office/powerpoint/2010/main" xmlns="" val="135165157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xmlns=""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7E72DEF2-5758-F7FD-045C-882BDECE57F0}"/>
              </a:ext>
            </a:extLst>
          </p:cNvPr>
          <p:cNvSpPr>
            <a:spLocks noGrp="1"/>
          </p:cNvSpPr>
          <p:nvPr>
            <p:ph type="title"/>
          </p:nvPr>
        </p:nvSpPr>
        <p:spPr>
          <a:xfrm>
            <a:off x="761803" y="350196"/>
            <a:ext cx="4646904" cy="1624520"/>
          </a:xfrm>
        </p:spPr>
        <p:txBody>
          <a:bodyPr anchor="ctr">
            <a:normAutofit/>
          </a:bodyPr>
          <a:lstStyle/>
          <a:p>
            <a:r>
              <a:rPr lang="ru-RU" sz="4000" b="1" dirty="0">
                <a:solidFill>
                  <a:srgbClr val="0F9ED5"/>
                </a:solidFill>
                <a:latin typeface="Century Schoolbook"/>
                <a:ea typeface="+mj-lt"/>
                <a:cs typeface="+mj-lt"/>
              </a:rPr>
              <a:t>Не игнорируйте питьевой режим </a:t>
            </a:r>
            <a:endParaRPr lang="ru-RU" sz="4000" b="1" dirty="0">
              <a:solidFill>
                <a:srgbClr val="0F9ED5"/>
              </a:solidFill>
              <a:latin typeface="Century Schoolbook"/>
            </a:endParaRPr>
          </a:p>
        </p:txBody>
      </p:sp>
      <p:sp>
        <p:nvSpPr>
          <p:cNvPr id="3" name="Объект 2">
            <a:extLst>
              <a:ext uri="{FF2B5EF4-FFF2-40B4-BE49-F238E27FC236}">
                <a16:creationId xmlns:a16="http://schemas.microsoft.com/office/drawing/2014/main" xmlns="" id="{7B5EDEC0-2B44-E129-8E6C-9FEE0B49E374}"/>
              </a:ext>
            </a:extLst>
          </p:cNvPr>
          <p:cNvSpPr>
            <a:spLocks noGrp="1"/>
          </p:cNvSpPr>
          <p:nvPr>
            <p:ph idx="1"/>
          </p:nvPr>
        </p:nvSpPr>
        <p:spPr>
          <a:xfrm>
            <a:off x="461013" y="1479885"/>
            <a:ext cx="4947694" cy="4876464"/>
          </a:xfrm>
        </p:spPr>
        <p:txBody>
          <a:bodyPr vert="horz" lIns="91440" tIns="45720" rIns="91440" bIns="45720" rtlCol="0" anchor="ctr">
            <a:normAutofit/>
          </a:bodyPr>
          <a:lstStyle/>
          <a:p>
            <a:endParaRPr lang="ru-RU" sz="1700"/>
          </a:p>
          <a:p>
            <a:pPr marL="0" indent="0">
              <a:buNone/>
            </a:pPr>
            <a:r>
              <a:rPr lang="ru-RU" sz="1700" dirty="0">
                <a:ea typeface="+mn-lt"/>
                <a:cs typeface="+mn-lt"/>
              </a:rPr>
              <a:t>Человеческий организм представляет собой своего рода страну чудес- чего только стоит тот факт, что он сам в состоянии регулировать температуру тела, но для того, чтобы в нем не было сбоев, необходимо пить достаточное количество воды. Вполне достаточно выпивать норму воды, рекомендованную лечащим врачом, для того, чтобы ваш организм не страдал от дефицита влаги. Но если вы занимаетесь спортом в течение дня, то нужно выпивать воды свыше нормы. </a:t>
            </a:r>
            <a:endParaRPr lang="ru-RU" sz="1700" dirty="0"/>
          </a:p>
        </p:txBody>
      </p:sp>
      <p:pic>
        <p:nvPicPr>
          <p:cNvPr id="5" name="Picture 4" descr="Изображение выглядит как на открытом воздухе, контейнер, дерево, стекло&#10;&#10;Автоматически созданное описание">
            <a:extLst>
              <a:ext uri="{FF2B5EF4-FFF2-40B4-BE49-F238E27FC236}">
                <a16:creationId xmlns:a16="http://schemas.microsoft.com/office/drawing/2014/main" xmlns="" id="{0CA8012C-C61F-F0E7-8C8A-6CBF938408BF}"/>
              </a:ext>
            </a:extLst>
          </p:cNvPr>
          <p:cNvPicPr>
            <a:picLocks noChangeAspect="1"/>
          </p:cNvPicPr>
          <p:nvPr/>
        </p:nvPicPr>
        <p:blipFill rotWithShape="1">
          <a:blip r:embed="rId2" cstate="print"/>
          <a:srcRect l="5585" r="5585"/>
          <a:stretch/>
        </p:blipFill>
        <p:spPr>
          <a:xfrm>
            <a:off x="6096000" y="1"/>
            <a:ext cx="6102825" cy="6858000"/>
          </a:xfrm>
          <a:prstGeom prst="rect">
            <a:avLst/>
          </a:prstGeom>
        </p:spPr>
      </p:pic>
    </p:spTree>
    <p:extLst>
      <p:ext uri="{BB962C8B-B14F-4D97-AF65-F5344CB8AC3E}">
        <p14:creationId xmlns:p14="http://schemas.microsoft.com/office/powerpoint/2010/main" xmlns="" val="2405568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72DEF2-5758-F7FD-045C-882BDECE57F0}"/>
              </a:ext>
            </a:extLst>
          </p:cNvPr>
          <p:cNvSpPr>
            <a:spLocks noGrp="1"/>
          </p:cNvSpPr>
          <p:nvPr>
            <p:ph type="title"/>
          </p:nvPr>
        </p:nvSpPr>
        <p:spPr>
          <a:xfrm>
            <a:off x="-4620" y="1196399"/>
            <a:ext cx="6567057" cy="1187017"/>
          </a:xfrm>
        </p:spPr>
        <p:txBody>
          <a:bodyPr vert="horz" lIns="91440" tIns="45720" rIns="91440" bIns="45720" rtlCol="0" anchor="ctr">
            <a:noAutofit/>
          </a:bodyPr>
          <a:lstStyle/>
          <a:p>
            <a:pPr algn="ctr"/>
            <a:r>
              <a:rPr lang="ru-RU" b="1" dirty="0">
                <a:solidFill>
                  <a:srgbClr val="7D9D8C"/>
                </a:solidFill>
                <a:latin typeface="Century Schoolbook"/>
                <a:ea typeface="+mj-lt"/>
                <a:cs typeface="+mj-lt"/>
              </a:rPr>
              <a:t>Носите </a:t>
            </a:r>
            <a:br>
              <a:rPr lang="ru-RU" b="1" dirty="0">
                <a:solidFill>
                  <a:srgbClr val="7D9D8C"/>
                </a:solidFill>
                <a:latin typeface="Century Schoolbook"/>
                <a:ea typeface="+mj-lt"/>
                <a:cs typeface="+mj-lt"/>
              </a:rPr>
            </a:br>
            <a:r>
              <a:rPr lang="ru-RU" b="1" dirty="0">
                <a:solidFill>
                  <a:srgbClr val="7D9D8C"/>
                </a:solidFill>
                <a:latin typeface="Century Schoolbook"/>
                <a:ea typeface="+mj-lt"/>
                <a:cs typeface="+mj-lt"/>
              </a:rPr>
              <a:t>"дышащую" одежду</a:t>
            </a:r>
            <a:endParaRPr lang="ru-RU" b="1" dirty="0">
              <a:solidFill>
                <a:srgbClr val="7D9D8C"/>
              </a:solidFill>
              <a:latin typeface="Century Schoolbook"/>
            </a:endParaRPr>
          </a:p>
          <a:p>
            <a:endParaRPr lang="ru-RU" sz="4000" dirty="0"/>
          </a:p>
        </p:txBody>
      </p:sp>
      <p:sp>
        <p:nvSpPr>
          <p:cNvPr id="3" name="Объект 2">
            <a:extLst>
              <a:ext uri="{FF2B5EF4-FFF2-40B4-BE49-F238E27FC236}">
                <a16:creationId xmlns:a16="http://schemas.microsoft.com/office/drawing/2014/main" xmlns="" id="{7B5EDEC0-2B44-E129-8E6C-9FEE0B49E374}"/>
              </a:ext>
            </a:extLst>
          </p:cNvPr>
          <p:cNvSpPr>
            <a:spLocks noGrp="1"/>
          </p:cNvSpPr>
          <p:nvPr>
            <p:ph idx="1"/>
          </p:nvPr>
        </p:nvSpPr>
        <p:spPr>
          <a:xfrm>
            <a:off x="838200" y="2976870"/>
            <a:ext cx="5470237" cy="3882923"/>
          </a:xfrm>
          <a:solidFill>
            <a:srgbClr val="0F9ED5"/>
          </a:solidFill>
        </p:spPr>
        <p:txBody>
          <a:bodyPr vert="horz" lIns="91440" tIns="45720" rIns="91440" bIns="45720" rtlCol="0" anchor="t">
            <a:normAutofit/>
          </a:bodyPr>
          <a:lstStyle/>
          <a:p>
            <a:pPr marL="0" indent="0">
              <a:buNone/>
            </a:pPr>
            <a:r>
              <a:rPr lang="ru-RU" dirty="0">
                <a:solidFill>
                  <a:schemeClr val="bg1">
                    <a:lumMod val="95000"/>
                  </a:schemeClr>
                </a:solidFill>
                <a:ea typeface="+mn-lt"/>
                <a:cs typeface="+mn-lt"/>
              </a:rPr>
              <a:t>Следует отдать предпочтение одежде из дышащей ткани – такие элементы гардероба помогут не только охладить тело, но и поддержать нормальное состояние организма при рекордно высоких показателях термометра. </a:t>
            </a:r>
            <a:endParaRPr lang="ru-RU" dirty="0">
              <a:solidFill>
                <a:schemeClr val="bg1">
                  <a:lumMod val="95000"/>
                </a:schemeClr>
              </a:solidFill>
            </a:endParaRPr>
          </a:p>
        </p:txBody>
      </p:sp>
      <p:pic>
        <p:nvPicPr>
          <p:cNvPr id="5" name="Рисунок 4" descr="Изображение выглядит как вешалка, Вешалка-плечики, гардероб, каморка&#10;&#10;Автоматически созданное описание">
            <a:extLst>
              <a:ext uri="{FF2B5EF4-FFF2-40B4-BE49-F238E27FC236}">
                <a16:creationId xmlns:a16="http://schemas.microsoft.com/office/drawing/2014/main" xmlns="" id="{DA06580D-3318-ECF4-E1A0-6DE270EC516A}"/>
              </a:ext>
            </a:extLst>
          </p:cNvPr>
          <p:cNvPicPr>
            <a:picLocks noChangeAspect="1"/>
          </p:cNvPicPr>
          <p:nvPr/>
        </p:nvPicPr>
        <p:blipFill>
          <a:blip r:embed="rId2" cstate="print"/>
          <a:stretch>
            <a:fillRect/>
          </a:stretch>
        </p:blipFill>
        <p:spPr>
          <a:xfrm>
            <a:off x="6305475" y="-1889"/>
            <a:ext cx="5362575" cy="3895147"/>
          </a:xfrm>
          <a:prstGeom prst="rect">
            <a:avLst/>
          </a:prstGeom>
        </p:spPr>
      </p:pic>
      <p:sp>
        <p:nvSpPr>
          <p:cNvPr id="6" name="TextBox 5">
            <a:extLst>
              <a:ext uri="{FF2B5EF4-FFF2-40B4-BE49-F238E27FC236}">
                <a16:creationId xmlns:a16="http://schemas.microsoft.com/office/drawing/2014/main" xmlns="" id="{3DC5AF2D-E983-7A1F-FC36-F6CD3B05210E}"/>
              </a:ext>
            </a:extLst>
          </p:cNvPr>
          <p:cNvSpPr txBox="1"/>
          <p:nvPr/>
        </p:nvSpPr>
        <p:spPr>
          <a:xfrm>
            <a:off x="6867683" y="4007293"/>
            <a:ext cx="4789426"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ru-RU" sz="2600" dirty="0">
                <a:solidFill>
                  <a:srgbClr val="0F9ED5"/>
                </a:solidFill>
                <a:ea typeface="+mn-lt"/>
                <a:cs typeface="+mn-lt"/>
              </a:rPr>
              <a:t>Предлагаю обратить внимание на хлопок, лен и вискозу- именно эти материалы станут вашими верными друзьями в жару.</a:t>
            </a:r>
            <a:endParaRPr lang="ru-RU" dirty="0"/>
          </a:p>
          <a:p>
            <a:pPr algn="l"/>
            <a:endParaRPr lang="ru-RU" dirty="0">
              <a:solidFill>
                <a:srgbClr val="0F9ED5"/>
              </a:solidFill>
            </a:endParaRPr>
          </a:p>
        </p:txBody>
      </p:sp>
      <p:cxnSp>
        <p:nvCxnSpPr>
          <p:cNvPr id="7" name="Прямая со стрелкой 6">
            <a:extLst>
              <a:ext uri="{FF2B5EF4-FFF2-40B4-BE49-F238E27FC236}">
                <a16:creationId xmlns:a16="http://schemas.microsoft.com/office/drawing/2014/main" xmlns="" id="{12EC7305-3A5D-F024-119F-41F74309A050}"/>
              </a:ext>
            </a:extLst>
          </p:cNvPr>
          <p:cNvCxnSpPr/>
          <p:nvPr/>
        </p:nvCxnSpPr>
        <p:spPr>
          <a:xfrm flipV="1">
            <a:off x="8654" y="2628665"/>
            <a:ext cx="7019635" cy="2309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8" name="Прямая со стрелкой 7">
            <a:extLst>
              <a:ext uri="{FF2B5EF4-FFF2-40B4-BE49-F238E27FC236}">
                <a16:creationId xmlns:a16="http://schemas.microsoft.com/office/drawing/2014/main" xmlns="" id="{7022F56E-21E7-172A-D296-91F81C95A0AE}"/>
              </a:ext>
            </a:extLst>
          </p:cNvPr>
          <p:cNvCxnSpPr>
            <a:cxnSpLocks/>
          </p:cNvCxnSpPr>
          <p:nvPr/>
        </p:nvCxnSpPr>
        <p:spPr>
          <a:xfrm>
            <a:off x="6254745" y="2651756"/>
            <a:ext cx="715815" cy="4202545"/>
          </a:xfrm>
          <a:prstGeom prst="straightConnector1">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4560873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C2FEF9C8-E637-0090-1573-96EB761C9A6D}"/>
              </a:ext>
            </a:extLst>
          </p:cNvPr>
          <p:cNvSpPr/>
          <p:nvPr/>
        </p:nvSpPr>
        <p:spPr>
          <a:xfrm>
            <a:off x="7712088" y="166308"/>
            <a:ext cx="4476887" cy="4590419"/>
          </a:xfrm>
          <a:prstGeom prst="rect">
            <a:avLst/>
          </a:prstGeom>
          <a:solidFill>
            <a:srgbClr val="0F9ED5"/>
          </a:solidFill>
          <a:ln>
            <a:solidFill>
              <a:srgbClr val="0F9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7E72DEF2-5758-F7FD-045C-882BDECE57F0}"/>
              </a:ext>
            </a:extLst>
          </p:cNvPr>
          <p:cNvSpPr>
            <a:spLocks noGrp="1"/>
          </p:cNvSpPr>
          <p:nvPr>
            <p:ph type="title"/>
          </p:nvPr>
        </p:nvSpPr>
        <p:spPr>
          <a:xfrm rot="5400000">
            <a:off x="2962564" y="2847396"/>
            <a:ext cx="6278417" cy="1175475"/>
          </a:xfrm>
        </p:spPr>
        <p:txBody>
          <a:bodyPr>
            <a:normAutofit fontScale="90000"/>
          </a:bodyPr>
          <a:lstStyle/>
          <a:p>
            <a:pPr algn="ctr"/>
            <a:r>
              <a:rPr lang="ru-RU" dirty="0">
                <a:solidFill>
                  <a:srgbClr val="7D9D8C"/>
                </a:solidFill>
                <a:latin typeface="Century Schoolbook"/>
                <a:ea typeface="+mj-lt"/>
                <a:cs typeface="+mj-lt"/>
              </a:rPr>
              <a:t>Применяйте легкие</a:t>
            </a:r>
            <a:br>
              <a:rPr lang="ru-RU" dirty="0">
                <a:solidFill>
                  <a:srgbClr val="7D9D8C"/>
                </a:solidFill>
                <a:latin typeface="Century Schoolbook"/>
                <a:ea typeface="+mj-lt"/>
                <a:cs typeface="+mj-lt"/>
              </a:rPr>
            </a:br>
            <a:r>
              <a:rPr lang="ru-RU" dirty="0">
                <a:solidFill>
                  <a:srgbClr val="7D9D8C"/>
                </a:solidFill>
                <a:latin typeface="Century Schoolbook"/>
                <a:ea typeface="+mj-lt"/>
                <a:cs typeface="+mj-lt"/>
              </a:rPr>
              <a:t>SPF-крема</a:t>
            </a:r>
            <a:endParaRPr lang="ru-RU" dirty="0">
              <a:solidFill>
                <a:srgbClr val="7D9D8C"/>
              </a:solidFill>
              <a:latin typeface="Century Schoolbook"/>
            </a:endParaRPr>
          </a:p>
          <a:p>
            <a:endParaRPr lang="ru-RU" dirty="0"/>
          </a:p>
        </p:txBody>
      </p:sp>
      <p:sp>
        <p:nvSpPr>
          <p:cNvPr id="3" name="Объект 2">
            <a:extLst>
              <a:ext uri="{FF2B5EF4-FFF2-40B4-BE49-F238E27FC236}">
                <a16:creationId xmlns:a16="http://schemas.microsoft.com/office/drawing/2014/main" xmlns="" id="{7B5EDEC0-2B44-E129-8E6C-9FEE0B49E374}"/>
              </a:ext>
            </a:extLst>
          </p:cNvPr>
          <p:cNvSpPr>
            <a:spLocks noGrp="1"/>
          </p:cNvSpPr>
          <p:nvPr>
            <p:ph idx="1"/>
          </p:nvPr>
        </p:nvSpPr>
        <p:spPr>
          <a:xfrm>
            <a:off x="7833646" y="331313"/>
            <a:ext cx="4244220" cy="4362883"/>
          </a:xfrm>
        </p:spPr>
        <p:txBody>
          <a:bodyPr vert="horz" lIns="91440" tIns="45720" rIns="91440" bIns="45720" rtlCol="0" anchor="t">
            <a:normAutofit fontScale="77500" lnSpcReduction="20000"/>
          </a:bodyPr>
          <a:lstStyle/>
          <a:p>
            <a:pPr marL="0" indent="0">
              <a:buNone/>
            </a:pPr>
            <a:r>
              <a:rPr lang="ru-RU" dirty="0">
                <a:solidFill>
                  <a:schemeClr val="bg1">
                    <a:lumMod val="95000"/>
                  </a:schemeClr>
                </a:solidFill>
                <a:ea typeface="+mn-lt"/>
                <a:cs typeface="+mn-lt"/>
              </a:rPr>
              <a:t>Регулярное использование SPF-крема – главное правило, которое поможет защитить организм от повышенной усталости и измождения, а также это значительно снижает риски развития меланомы. При этом важно помнить, что важно обновлять слой крема каждые 2 часа. Прежде чем выбирать крем, я рекомендую проконсультироваться с дерматовенерологом, именно он сможет определиться со степенью защиты, выбрать правильную текстуру и дополнительные компоненты.</a:t>
            </a:r>
            <a:endParaRPr lang="ru-RU" dirty="0">
              <a:solidFill>
                <a:schemeClr val="bg1">
                  <a:lumMod val="95000"/>
                </a:schemeClr>
              </a:solidFill>
            </a:endParaRPr>
          </a:p>
        </p:txBody>
      </p:sp>
      <p:pic>
        <p:nvPicPr>
          <p:cNvPr id="4" name="Рисунок 3">
            <a:extLst>
              <a:ext uri="{FF2B5EF4-FFF2-40B4-BE49-F238E27FC236}">
                <a16:creationId xmlns:a16="http://schemas.microsoft.com/office/drawing/2014/main" xmlns="" id="{C8689E1D-5324-705E-4DD2-FCC94AFA09D8}"/>
              </a:ext>
            </a:extLst>
          </p:cNvPr>
          <p:cNvPicPr>
            <a:picLocks noChangeAspect="1"/>
          </p:cNvPicPr>
          <p:nvPr/>
        </p:nvPicPr>
        <p:blipFill>
          <a:blip r:embed="rId2" cstate="print"/>
          <a:stretch>
            <a:fillRect/>
          </a:stretch>
        </p:blipFill>
        <p:spPr>
          <a:xfrm>
            <a:off x="2530" y="2059"/>
            <a:ext cx="4762425" cy="7114419"/>
          </a:xfrm>
          <a:prstGeom prst="rect">
            <a:avLst/>
          </a:prstGeom>
        </p:spPr>
      </p:pic>
      <p:cxnSp>
        <p:nvCxnSpPr>
          <p:cNvPr id="6" name="Прямая со стрелкой 5">
            <a:extLst>
              <a:ext uri="{FF2B5EF4-FFF2-40B4-BE49-F238E27FC236}">
                <a16:creationId xmlns:a16="http://schemas.microsoft.com/office/drawing/2014/main" xmlns="" id="{CE2C51E3-A03A-0A07-F99D-D783C3F355B2}"/>
              </a:ext>
            </a:extLst>
          </p:cNvPr>
          <p:cNvCxnSpPr/>
          <p:nvPr/>
        </p:nvCxnSpPr>
        <p:spPr>
          <a:xfrm>
            <a:off x="5115087" y="5759"/>
            <a:ext cx="46182" cy="4029362"/>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7" name="Прямая со стрелкой 6">
            <a:extLst>
              <a:ext uri="{FF2B5EF4-FFF2-40B4-BE49-F238E27FC236}">
                <a16:creationId xmlns:a16="http://schemas.microsoft.com/office/drawing/2014/main" xmlns="" id="{BE08D6D2-EB7A-CD8B-1CD1-79E03981E0CF}"/>
              </a:ext>
            </a:extLst>
          </p:cNvPr>
          <p:cNvCxnSpPr>
            <a:cxnSpLocks/>
          </p:cNvCxnSpPr>
          <p:nvPr/>
        </p:nvCxnSpPr>
        <p:spPr>
          <a:xfrm>
            <a:off x="5299813" y="2834394"/>
            <a:ext cx="46182" cy="4040909"/>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xmlns="" id="{E3DA2FC3-3C65-D99F-4A09-7D6027214BBA}"/>
              </a:ext>
            </a:extLst>
          </p:cNvPr>
          <p:cNvCxnSpPr>
            <a:cxnSpLocks/>
          </p:cNvCxnSpPr>
          <p:nvPr/>
        </p:nvCxnSpPr>
        <p:spPr>
          <a:xfrm>
            <a:off x="7089359" y="2822850"/>
            <a:ext cx="46182" cy="4029362"/>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xmlns="" id="{9FB1A2FB-543D-ED30-F4DC-0359A0ED3F21}"/>
              </a:ext>
            </a:extLst>
          </p:cNvPr>
          <p:cNvCxnSpPr>
            <a:cxnSpLocks/>
          </p:cNvCxnSpPr>
          <p:nvPr/>
        </p:nvCxnSpPr>
        <p:spPr>
          <a:xfrm>
            <a:off x="7250996" y="5759"/>
            <a:ext cx="46182" cy="4029362"/>
          </a:xfrm>
          <a:prstGeom prst="straightConnector1">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6615944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Изображение выглядит как белый, дизайн&#10;&#10;Автоматически созданное описание">
            <a:extLst>
              <a:ext uri="{FF2B5EF4-FFF2-40B4-BE49-F238E27FC236}">
                <a16:creationId xmlns:a16="http://schemas.microsoft.com/office/drawing/2014/main" xmlns="" id="{B157C536-E8D9-C62D-248B-30F48DF794CE}"/>
              </a:ext>
            </a:extLst>
          </p:cNvPr>
          <p:cNvPicPr>
            <a:picLocks noChangeAspect="1"/>
          </p:cNvPicPr>
          <p:nvPr/>
        </p:nvPicPr>
        <p:blipFill rotWithShape="1">
          <a:blip r:embed="rId2" cstate="print"/>
          <a:srcRect l="1916" t="913" r="1992" b="44643"/>
          <a:stretch/>
        </p:blipFill>
        <p:spPr>
          <a:xfrm>
            <a:off x="5327743" y="-950"/>
            <a:ext cx="6865190" cy="6876183"/>
          </a:xfrm>
          <a:prstGeom prst="rect">
            <a:avLst/>
          </a:prstGeom>
        </p:spPr>
      </p:pic>
      <p:sp>
        <p:nvSpPr>
          <p:cNvPr id="11" name="Прямоугольник: скругленные углы 10">
            <a:extLst>
              <a:ext uri="{FF2B5EF4-FFF2-40B4-BE49-F238E27FC236}">
                <a16:creationId xmlns:a16="http://schemas.microsoft.com/office/drawing/2014/main" xmlns="" id="{88C7C79A-B14B-5163-B265-B324C285D127}"/>
              </a:ext>
            </a:extLst>
          </p:cNvPr>
          <p:cNvSpPr/>
          <p:nvPr/>
        </p:nvSpPr>
        <p:spPr>
          <a:xfrm>
            <a:off x="649125" y="1615599"/>
            <a:ext cx="4087090" cy="4144818"/>
          </a:xfrm>
          <a:prstGeom prst="roundRect">
            <a:avLst/>
          </a:prstGeom>
          <a:solidFill>
            <a:srgbClr val="0F9ED5"/>
          </a:solidFill>
          <a:ln>
            <a:solidFill>
              <a:srgbClr val="7D9D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7E72DEF2-5758-F7FD-045C-882BDECE57F0}"/>
              </a:ext>
            </a:extLst>
          </p:cNvPr>
          <p:cNvSpPr>
            <a:spLocks noGrp="1"/>
          </p:cNvSpPr>
          <p:nvPr>
            <p:ph type="title"/>
          </p:nvPr>
        </p:nvSpPr>
        <p:spPr>
          <a:xfrm>
            <a:off x="110838" y="376670"/>
            <a:ext cx="10861963" cy="1348653"/>
          </a:xfrm>
        </p:spPr>
        <p:txBody>
          <a:bodyPr/>
          <a:lstStyle/>
          <a:p>
            <a:r>
              <a:rPr lang="ru-RU" b="1" dirty="0">
                <a:solidFill>
                  <a:srgbClr val="7D9D8C"/>
                </a:solidFill>
                <a:latin typeface="Century Schoolbook"/>
                <a:ea typeface="+mj-lt"/>
                <a:cs typeface="+mj-lt"/>
              </a:rPr>
              <a:t>Головные уборы</a:t>
            </a:r>
            <a:endParaRPr lang="ru-RU" b="1" dirty="0">
              <a:solidFill>
                <a:srgbClr val="7D9D8C"/>
              </a:solidFill>
              <a:latin typeface="Century Schoolbook"/>
            </a:endParaRPr>
          </a:p>
          <a:p>
            <a:endParaRPr lang="ru-RU" dirty="0"/>
          </a:p>
        </p:txBody>
      </p:sp>
      <p:sp>
        <p:nvSpPr>
          <p:cNvPr id="3" name="Объект 2">
            <a:extLst>
              <a:ext uri="{FF2B5EF4-FFF2-40B4-BE49-F238E27FC236}">
                <a16:creationId xmlns:a16="http://schemas.microsoft.com/office/drawing/2014/main" xmlns="" id="{7B5EDEC0-2B44-E129-8E6C-9FEE0B49E374}"/>
              </a:ext>
            </a:extLst>
          </p:cNvPr>
          <p:cNvSpPr>
            <a:spLocks noGrp="1"/>
          </p:cNvSpPr>
          <p:nvPr>
            <p:ph idx="1"/>
          </p:nvPr>
        </p:nvSpPr>
        <p:spPr>
          <a:xfrm>
            <a:off x="838200" y="1825625"/>
            <a:ext cx="3642206" cy="4362883"/>
          </a:xfrm>
        </p:spPr>
        <p:txBody>
          <a:bodyPr vert="horz" lIns="91440" tIns="45720" rIns="91440" bIns="45720" rtlCol="0" anchor="t">
            <a:normAutofit fontScale="70000" lnSpcReduction="20000"/>
          </a:bodyPr>
          <a:lstStyle/>
          <a:p>
            <a:pPr marL="0" indent="0">
              <a:buNone/>
            </a:pPr>
            <a:r>
              <a:rPr lang="ru-RU" dirty="0">
                <a:solidFill>
                  <a:schemeClr val="bg1">
                    <a:lumMod val="95000"/>
                  </a:schemeClr>
                </a:solidFill>
                <a:ea typeface="+mn-lt"/>
                <a:cs typeface="+mn-lt"/>
              </a:rPr>
              <a:t>Эта тема стоит достаточно остро в последнее время, так как нередко бывает, что длительное пребывание на солнце приводит к потере сознания на фоне солнечного удара. Помочь избежать подобного состояния способны головные уборы. Они выбираются на любой вкус и цвет. Это могут быть панамы, шляпы, кепки и т.д. </a:t>
            </a:r>
            <a:endParaRPr lang="ru-RU">
              <a:solidFill>
                <a:schemeClr val="bg1">
                  <a:lumMod val="95000"/>
                </a:schemeClr>
              </a:solidFill>
              <a:ea typeface="+mn-lt"/>
              <a:cs typeface="+mn-lt"/>
            </a:endParaRPr>
          </a:p>
          <a:p>
            <a:pPr marL="0" indent="0">
              <a:buNone/>
            </a:pPr>
            <a:r>
              <a:rPr lang="ru-RU" dirty="0">
                <a:solidFill>
                  <a:schemeClr val="bg1">
                    <a:lumMod val="95000"/>
                  </a:schemeClr>
                </a:solidFill>
                <a:ea typeface="+mn-lt"/>
                <a:cs typeface="+mn-lt"/>
              </a:rPr>
              <a:t>Рекомендуется подбирать головной убор также из дышащей ткани.</a:t>
            </a:r>
            <a:endParaRPr lang="ru-RU">
              <a:solidFill>
                <a:schemeClr val="bg1">
                  <a:lumMod val="95000"/>
                </a:schemeClr>
              </a:solidFill>
            </a:endParaRPr>
          </a:p>
        </p:txBody>
      </p:sp>
      <p:pic>
        <p:nvPicPr>
          <p:cNvPr id="5" name="Рисунок 4" descr="Изображение выглядит как одежда, кепка, бейсболка, Модный аксессуар&#10;&#10;Автоматически созданное описание">
            <a:extLst>
              <a:ext uri="{FF2B5EF4-FFF2-40B4-BE49-F238E27FC236}">
                <a16:creationId xmlns:a16="http://schemas.microsoft.com/office/drawing/2014/main" xmlns="" id="{4FD12300-5249-62A1-0C2D-0C33704D4F9A}"/>
              </a:ext>
            </a:extLst>
          </p:cNvPr>
          <p:cNvPicPr>
            <a:picLocks noChangeAspect="1"/>
          </p:cNvPicPr>
          <p:nvPr/>
        </p:nvPicPr>
        <p:blipFill>
          <a:blip r:embed="rId3" cstate="print"/>
          <a:stretch>
            <a:fillRect/>
          </a:stretch>
        </p:blipFill>
        <p:spPr>
          <a:xfrm>
            <a:off x="6143139" y="4838"/>
            <a:ext cx="2408888" cy="2383532"/>
          </a:xfrm>
          <a:prstGeom prst="rect">
            <a:avLst/>
          </a:prstGeom>
        </p:spPr>
      </p:pic>
      <p:pic>
        <p:nvPicPr>
          <p:cNvPr id="7" name="Рисунок 6" descr="Изображение выглядит как одежда, шляпа, головной убор, Модный аксессуар&#10;&#10;Автоматически созданное описание">
            <a:extLst>
              <a:ext uri="{FF2B5EF4-FFF2-40B4-BE49-F238E27FC236}">
                <a16:creationId xmlns:a16="http://schemas.microsoft.com/office/drawing/2014/main" xmlns="" id="{E2AF75D4-9560-D85C-963C-A5584AF20CF3}"/>
              </a:ext>
            </a:extLst>
          </p:cNvPr>
          <p:cNvPicPr>
            <a:picLocks noChangeAspect="1"/>
          </p:cNvPicPr>
          <p:nvPr/>
        </p:nvPicPr>
        <p:blipFill rotWithShape="1">
          <a:blip r:embed="rId4" cstate="print"/>
          <a:srcRect l="-1322" t="18282" r="870" b="14118"/>
          <a:stretch/>
        </p:blipFill>
        <p:spPr>
          <a:xfrm>
            <a:off x="6188473" y="4303881"/>
            <a:ext cx="2368547" cy="2479230"/>
          </a:xfrm>
          <a:prstGeom prst="rect">
            <a:avLst/>
          </a:prstGeom>
        </p:spPr>
      </p:pic>
      <p:pic>
        <p:nvPicPr>
          <p:cNvPr id="6" name="Рисунок 5" descr="Изображение выглядит как Модный аксессуар, текстиль, в помещении, шляпа&#10;&#10;Автоматически созданное описание">
            <a:extLst>
              <a:ext uri="{FF2B5EF4-FFF2-40B4-BE49-F238E27FC236}">
                <a16:creationId xmlns:a16="http://schemas.microsoft.com/office/drawing/2014/main" xmlns="" id="{DCCF76B5-AA55-2B3C-6099-1789F6B487B9}"/>
              </a:ext>
            </a:extLst>
          </p:cNvPr>
          <p:cNvPicPr>
            <a:picLocks noChangeAspect="1"/>
          </p:cNvPicPr>
          <p:nvPr/>
        </p:nvPicPr>
        <p:blipFill>
          <a:blip r:embed="rId5" cstate="print"/>
          <a:stretch>
            <a:fillRect/>
          </a:stretch>
        </p:blipFill>
        <p:spPr>
          <a:xfrm>
            <a:off x="5333119" y="2109410"/>
            <a:ext cx="1896867" cy="2391230"/>
          </a:xfrm>
          <a:prstGeom prst="rect">
            <a:avLst/>
          </a:prstGeom>
        </p:spPr>
      </p:pic>
      <p:pic>
        <p:nvPicPr>
          <p:cNvPr id="4" name="Рисунок 3" descr="Изображение выглядит как человек, шляпа, одежда, Модный аксессуар&#10;&#10;Автоматически созданное описание">
            <a:extLst>
              <a:ext uri="{FF2B5EF4-FFF2-40B4-BE49-F238E27FC236}">
                <a16:creationId xmlns:a16="http://schemas.microsoft.com/office/drawing/2014/main" xmlns="" id="{F113953C-CD85-0B80-8E6D-A0E8F0758F9B}"/>
              </a:ext>
            </a:extLst>
          </p:cNvPr>
          <p:cNvPicPr>
            <a:picLocks noChangeAspect="1"/>
          </p:cNvPicPr>
          <p:nvPr/>
        </p:nvPicPr>
        <p:blipFill>
          <a:blip r:embed="rId6" cstate="print"/>
          <a:stretch>
            <a:fillRect/>
          </a:stretch>
        </p:blipFill>
        <p:spPr>
          <a:xfrm>
            <a:off x="8398075" y="1266042"/>
            <a:ext cx="3509555" cy="4340761"/>
          </a:xfrm>
          <a:prstGeom prst="rect">
            <a:avLst/>
          </a:prstGeom>
        </p:spPr>
      </p:pic>
      <p:sp>
        <p:nvSpPr>
          <p:cNvPr id="9" name="Прямоугольный треугольник 8">
            <a:extLst>
              <a:ext uri="{FF2B5EF4-FFF2-40B4-BE49-F238E27FC236}">
                <a16:creationId xmlns:a16="http://schemas.microsoft.com/office/drawing/2014/main" xmlns="" id="{570AB8D2-D736-2E2F-DBCC-4742542501CB}"/>
              </a:ext>
            </a:extLst>
          </p:cNvPr>
          <p:cNvSpPr/>
          <p:nvPr/>
        </p:nvSpPr>
        <p:spPr>
          <a:xfrm>
            <a:off x="-5076" y="5703426"/>
            <a:ext cx="1408545" cy="1154545"/>
          </a:xfrm>
          <a:prstGeom prst="rtTriangle">
            <a:avLst/>
          </a:prstGeom>
          <a:solidFill>
            <a:srgbClr val="7D9D8C"/>
          </a:solidFill>
          <a:ln>
            <a:solidFill>
              <a:srgbClr val="7D9D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ый треугольник 9">
            <a:extLst>
              <a:ext uri="{FF2B5EF4-FFF2-40B4-BE49-F238E27FC236}">
                <a16:creationId xmlns:a16="http://schemas.microsoft.com/office/drawing/2014/main" xmlns="" id="{30CAAC2B-ED69-AFEC-8F35-37FB2989DB97}"/>
              </a:ext>
            </a:extLst>
          </p:cNvPr>
          <p:cNvSpPr/>
          <p:nvPr/>
        </p:nvSpPr>
        <p:spPr>
          <a:xfrm rot="10800000">
            <a:off x="10789924" y="-29"/>
            <a:ext cx="1408545" cy="1154545"/>
          </a:xfrm>
          <a:prstGeom prst="rtTriangle">
            <a:avLst/>
          </a:prstGeom>
          <a:solidFill>
            <a:srgbClr val="7D9D8C"/>
          </a:solidFill>
          <a:ln>
            <a:solidFill>
              <a:srgbClr val="7D9D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04461187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7E72DEF2-5758-F7FD-045C-882BDECE57F0}"/>
              </a:ext>
            </a:extLst>
          </p:cNvPr>
          <p:cNvSpPr>
            <a:spLocks noGrp="1"/>
          </p:cNvSpPr>
          <p:nvPr>
            <p:ph type="title"/>
          </p:nvPr>
        </p:nvSpPr>
        <p:spPr>
          <a:xfrm>
            <a:off x="7101102" y="621145"/>
            <a:ext cx="4902014" cy="1330839"/>
          </a:xfrm>
        </p:spPr>
        <p:txBody>
          <a:bodyPr>
            <a:normAutofit/>
          </a:bodyPr>
          <a:lstStyle/>
          <a:p>
            <a:endParaRPr lang="ru-RU" sz="3100" b="1" dirty="0">
              <a:solidFill>
                <a:srgbClr val="7D9D8C"/>
              </a:solidFill>
              <a:latin typeface="Century Schoolbook"/>
            </a:endParaRPr>
          </a:p>
          <a:p>
            <a:r>
              <a:rPr lang="ru-RU" sz="3100" b="1" dirty="0">
                <a:solidFill>
                  <a:srgbClr val="7D9D8C"/>
                </a:solidFill>
                <a:latin typeface="Century Schoolbook"/>
                <a:ea typeface="+mj-lt"/>
                <a:cs typeface="+mj-lt"/>
              </a:rPr>
              <a:t>Методика охлаждения</a:t>
            </a:r>
            <a:endParaRPr lang="ru-RU" sz="3100" b="1" dirty="0">
              <a:solidFill>
                <a:srgbClr val="7D9D8C"/>
              </a:solidFill>
              <a:latin typeface="Century Schoolbook"/>
            </a:endParaRPr>
          </a:p>
          <a:p>
            <a:endParaRPr lang="ru-RU" sz="3100"/>
          </a:p>
        </p:txBody>
      </p:sp>
      <p:pic>
        <p:nvPicPr>
          <p:cNvPr id="4" name="Рисунок 3" descr="Изображение выглядит как человек, кожа, Человеческое лицо, в помещении&#10;&#10;Автоматически созданное описание">
            <a:extLst>
              <a:ext uri="{FF2B5EF4-FFF2-40B4-BE49-F238E27FC236}">
                <a16:creationId xmlns:a16="http://schemas.microsoft.com/office/drawing/2014/main" xmlns="" id="{AE147772-4825-282F-4A2D-210D8E56B0E5}"/>
              </a:ext>
            </a:extLst>
          </p:cNvPr>
          <p:cNvPicPr>
            <a:picLocks noChangeAspect="1"/>
          </p:cNvPicPr>
          <p:nvPr/>
        </p:nvPicPr>
        <p:blipFill rotWithShape="1">
          <a:blip r:embed="rId2" cstate="print"/>
          <a:srcRect l="32825" r="-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Объект 2">
            <a:extLst>
              <a:ext uri="{FF2B5EF4-FFF2-40B4-BE49-F238E27FC236}">
                <a16:creationId xmlns:a16="http://schemas.microsoft.com/office/drawing/2014/main" xmlns="" id="{7B5EDEC0-2B44-E129-8E6C-9FEE0B49E374}"/>
              </a:ext>
            </a:extLst>
          </p:cNvPr>
          <p:cNvSpPr>
            <a:spLocks noGrp="1"/>
          </p:cNvSpPr>
          <p:nvPr>
            <p:ph idx="1"/>
          </p:nvPr>
        </p:nvSpPr>
        <p:spPr>
          <a:xfrm>
            <a:off x="6316011" y="2367284"/>
            <a:ext cx="5698648" cy="4197222"/>
          </a:xfrm>
        </p:spPr>
        <p:txBody>
          <a:bodyPr vert="horz" lIns="91440" tIns="45720" rIns="91440" bIns="45720" rtlCol="0" anchor="t">
            <a:normAutofit/>
          </a:bodyPr>
          <a:lstStyle/>
          <a:p>
            <a:pPr marL="0" indent="0">
              <a:buNone/>
            </a:pPr>
            <a:r>
              <a:rPr lang="ru-RU" sz="2000" dirty="0">
                <a:solidFill>
                  <a:srgbClr val="7D9D8C"/>
                </a:solidFill>
                <a:ea typeface="+mn-lt"/>
                <a:cs typeface="+mn-lt"/>
              </a:rPr>
              <a:t>Существует определенная методика, которая помогает значительно улучшить состояние в знойную погоду. Так можно смоченные прохладной водой бумажные полотенца положить на запястья, шею и/или голову. Так как эти зоны как правило выделяют больше тепла, то таким нехитрым способом можно значительно облегчить свое состояние.</a:t>
            </a:r>
            <a:endParaRPr lang="ru-RU" sz="2000" dirty="0">
              <a:solidFill>
                <a:srgbClr val="7D9D8C"/>
              </a:solidFill>
            </a:endParaRPr>
          </a:p>
          <a:p>
            <a:endParaRPr lang="ru-RU" sz="2000"/>
          </a:p>
        </p:txBody>
      </p:sp>
    </p:spTree>
    <p:extLst>
      <p:ext uri="{BB962C8B-B14F-4D97-AF65-F5344CB8AC3E}">
        <p14:creationId xmlns:p14="http://schemas.microsoft.com/office/powerpoint/2010/main" xmlns="" val="199105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7E72DEF2-5758-F7FD-045C-882BDECE57F0}"/>
              </a:ext>
            </a:extLst>
          </p:cNvPr>
          <p:cNvSpPr>
            <a:spLocks noGrp="1"/>
          </p:cNvSpPr>
          <p:nvPr>
            <p:ph type="title"/>
          </p:nvPr>
        </p:nvSpPr>
        <p:spPr>
          <a:xfrm>
            <a:off x="704273" y="385405"/>
            <a:ext cx="7901750" cy="1807305"/>
          </a:xfrm>
        </p:spPr>
        <p:txBody>
          <a:bodyPr>
            <a:normAutofit/>
          </a:bodyPr>
          <a:lstStyle/>
          <a:p>
            <a:r>
              <a:rPr lang="ru-RU" dirty="0">
                <a:solidFill>
                  <a:srgbClr val="7D9D8C"/>
                </a:solidFill>
              </a:rPr>
              <a:t>Физическая активность</a:t>
            </a:r>
          </a:p>
        </p:txBody>
      </p:sp>
      <p:sp>
        <p:nvSpPr>
          <p:cNvPr id="3" name="Объект 2">
            <a:extLst>
              <a:ext uri="{FF2B5EF4-FFF2-40B4-BE49-F238E27FC236}">
                <a16:creationId xmlns:a16="http://schemas.microsoft.com/office/drawing/2014/main" xmlns="" id="{7B5EDEC0-2B44-E129-8E6C-9FEE0B49E374}"/>
              </a:ext>
            </a:extLst>
          </p:cNvPr>
          <p:cNvSpPr>
            <a:spLocks noGrp="1"/>
          </p:cNvSpPr>
          <p:nvPr>
            <p:ph idx="1"/>
          </p:nvPr>
        </p:nvSpPr>
        <p:spPr>
          <a:xfrm>
            <a:off x="186635" y="2642514"/>
            <a:ext cx="5503099" cy="3843666"/>
          </a:xfrm>
        </p:spPr>
        <p:txBody>
          <a:bodyPr vert="horz" lIns="91440" tIns="45720" rIns="91440" bIns="45720" rtlCol="0" anchor="t">
            <a:normAutofit/>
          </a:bodyPr>
          <a:lstStyle/>
          <a:p>
            <a:pPr marL="0" indent="0">
              <a:buNone/>
            </a:pPr>
            <a:r>
              <a:rPr lang="ru-RU" sz="2000">
                <a:solidFill>
                  <a:srgbClr val="7D9D8C"/>
                </a:solidFill>
                <a:ea typeface="+mn-lt"/>
                <a:cs typeface="+mn-lt"/>
              </a:rPr>
              <a:t>При высоких температурах рекомендуется ограничивать физическую активность, так как это будет способствовать повышенному потоотделению, а, соответственно, и потери жидкости организмом.</a:t>
            </a:r>
            <a:endParaRPr lang="ru-RU" sz="2000">
              <a:solidFill>
                <a:srgbClr val="7D9D8C"/>
              </a:solidFill>
            </a:endParaRPr>
          </a:p>
          <a:p>
            <a:endParaRPr lang="ru-RU" sz="2000"/>
          </a:p>
          <a:p>
            <a:endParaRPr lang="ru-RU" sz="2000"/>
          </a:p>
        </p:txBody>
      </p:sp>
      <p:pic>
        <p:nvPicPr>
          <p:cNvPr id="4" name="Рисунок 3" descr="Изображение выглядит как баскетбол, мат&#10;&#10;Автоматически созданное описание">
            <a:extLst>
              <a:ext uri="{FF2B5EF4-FFF2-40B4-BE49-F238E27FC236}">
                <a16:creationId xmlns:a16="http://schemas.microsoft.com/office/drawing/2014/main" xmlns="" id="{44656C4B-D60D-DF8E-3F71-9612C25F05EF}"/>
              </a:ext>
            </a:extLst>
          </p:cNvPr>
          <p:cNvPicPr>
            <a:picLocks noChangeAspect="1"/>
          </p:cNvPicPr>
          <p:nvPr/>
        </p:nvPicPr>
        <p:blipFill rotWithShape="1">
          <a:blip r:embed="rId2" cstate="print"/>
          <a:srcRect t="8277"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xmlns="" val="245172357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7E72DEF2-5758-F7FD-045C-882BDECE57F0}"/>
              </a:ext>
            </a:extLst>
          </p:cNvPr>
          <p:cNvSpPr>
            <a:spLocks noGrp="1"/>
          </p:cNvSpPr>
          <p:nvPr>
            <p:ph type="title"/>
          </p:nvPr>
        </p:nvSpPr>
        <p:spPr>
          <a:xfrm>
            <a:off x="6513788" y="365125"/>
            <a:ext cx="6052282" cy="1807305"/>
          </a:xfrm>
        </p:spPr>
        <p:txBody>
          <a:bodyPr>
            <a:normAutofit/>
          </a:bodyPr>
          <a:lstStyle/>
          <a:p>
            <a:r>
              <a:rPr lang="ru-RU" sz="4100" dirty="0">
                <a:solidFill>
                  <a:srgbClr val="7D9D8C"/>
                </a:solidFill>
                <a:ea typeface="+mj-lt"/>
                <a:cs typeface="+mj-lt"/>
              </a:rPr>
              <a:t>Рекомендации по продуктам питания</a:t>
            </a:r>
            <a:endParaRPr lang="ru-RU" sz="4100" dirty="0">
              <a:solidFill>
                <a:srgbClr val="7D9D8C"/>
              </a:solidFill>
            </a:endParaRPr>
          </a:p>
          <a:p>
            <a:endParaRPr lang="ru-RU" sz="4100"/>
          </a:p>
        </p:txBody>
      </p:sp>
      <p:pic>
        <p:nvPicPr>
          <p:cNvPr id="4" name="Рисунок 3" descr="Изображение выглядит как чили, острый перец, овощи, перец&#10;&#10;Автоматически созданное описание">
            <a:extLst>
              <a:ext uri="{FF2B5EF4-FFF2-40B4-BE49-F238E27FC236}">
                <a16:creationId xmlns:a16="http://schemas.microsoft.com/office/drawing/2014/main" xmlns="" id="{68679CA9-3EBE-0BA0-EC9B-26923525C1F4}"/>
              </a:ext>
            </a:extLst>
          </p:cNvPr>
          <p:cNvPicPr>
            <a:picLocks noChangeAspect="1"/>
          </p:cNvPicPr>
          <p:nvPr/>
        </p:nvPicPr>
        <p:blipFill rotWithShape="1">
          <a:blip r:embed="rId2" cstate="print"/>
          <a:srcRect l="18564" r="2123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Объект 2">
            <a:extLst>
              <a:ext uri="{FF2B5EF4-FFF2-40B4-BE49-F238E27FC236}">
                <a16:creationId xmlns:a16="http://schemas.microsoft.com/office/drawing/2014/main" xmlns="" id="{7B5EDEC0-2B44-E129-8E6C-9FEE0B49E374}"/>
              </a:ext>
            </a:extLst>
          </p:cNvPr>
          <p:cNvSpPr>
            <a:spLocks noGrp="1"/>
          </p:cNvSpPr>
          <p:nvPr>
            <p:ph idx="1"/>
          </p:nvPr>
        </p:nvSpPr>
        <p:spPr>
          <a:xfrm>
            <a:off x="5840136" y="2278080"/>
            <a:ext cx="5878096" cy="2507406"/>
          </a:xfrm>
        </p:spPr>
        <p:txBody>
          <a:bodyPr vert="horz" lIns="91440" tIns="45720" rIns="91440" bIns="45720" rtlCol="0" anchor="t">
            <a:normAutofit/>
          </a:bodyPr>
          <a:lstStyle/>
          <a:p>
            <a:pPr marL="0" indent="0">
              <a:buNone/>
            </a:pPr>
            <a:r>
              <a:rPr lang="ru-RU" sz="2000" dirty="0">
                <a:solidFill>
                  <a:srgbClr val="7D9D8C"/>
                </a:solidFill>
                <a:ea typeface="+mn-lt"/>
                <a:cs typeface="+mn-lt"/>
              </a:rPr>
              <a:t>Избегайте употребления жирной и острой пищи. А также рекомендуется включить в свой рацион больше зелени, овощей и фруктов.</a:t>
            </a:r>
            <a:endParaRPr lang="ru-RU" dirty="0">
              <a:solidFill>
                <a:srgbClr val="7D9D8C"/>
              </a:solidFill>
            </a:endParaRPr>
          </a:p>
          <a:p>
            <a:endParaRPr lang="ru-RU" sz="2000"/>
          </a:p>
          <a:p>
            <a:endParaRPr lang="ru-RU" sz="2000"/>
          </a:p>
        </p:txBody>
      </p:sp>
    </p:spTree>
    <p:extLst>
      <p:ext uri="{BB962C8B-B14F-4D97-AF65-F5344CB8AC3E}">
        <p14:creationId xmlns:p14="http://schemas.microsoft.com/office/powerpoint/2010/main" xmlns="" val="50415679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t="-9000" b="-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72DEF2-5758-F7FD-045C-882BDECE57F0}"/>
              </a:ext>
            </a:extLst>
          </p:cNvPr>
          <p:cNvSpPr>
            <a:spLocks noGrp="1"/>
          </p:cNvSpPr>
          <p:nvPr>
            <p:ph type="title"/>
          </p:nvPr>
        </p:nvSpPr>
        <p:spPr/>
        <p:txBody>
          <a:bodyPr/>
          <a:lstStyle/>
          <a:p>
            <a:endParaRPr lang="ru-RU"/>
          </a:p>
          <a:p>
            <a:endParaRPr lang="ru-RU" dirty="0"/>
          </a:p>
        </p:txBody>
      </p:sp>
      <p:sp>
        <p:nvSpPr>
          <p:cNvPr id="3" name="Объект 2">
            <a:extLst>
              <a:ext uri="{FF2B5EF4-FFF2-40B4-BE49-F238E27FC236}">
                <a16:creationId xmlns:a16="http://schemas.microsoft.com/office/drawing/2014/main" xmlns="" id="{7B5EDEC0-2B44-E129-8E6C-9FEE0B49E374}"/>
              </a:ext>
            </a:extLst>
          </p:cNvPr>
          <p:cNvSpPr>
            <a:spLocks noGrp="1"/>
          </p:cNvSpPr>
          <p:nvPr>
            <p:ph idx="1"/>
          </p:nvPr>
        </p:nvSpPr>
        <p:spPr/>
        <p:txBody>
          <a:bodyPr vert="horz" lIns="91440" tIns="45720" rIns="91440" bIns="45720" rtlCol="0" anchor="t">
            <a:normAutofit/>
          </a:bodyPr>
          <a:lstStyle/>
          <a:p>
            <a:endParaRPr lang="ru-RU" dirty="0"/>
          </a:p>
          <a:p>
            <a:endParaRPr lang="ru-RU" dirty="0"/>
          </a:p>
        </p:txBody>
      </p:sp>
      <p:sp>
        <p:nvSpPr>
          <p:cNvPr id="5" name="TextBox 4">
            <a:extLst>
              <a:ext uri="{FF2B5EF4-FFF2-40B4-BE49-F238E27FC236}">
                <a16:creationId xmlns:a16="http://schemas.microsoft.com/office/drawing/2014/main" xmlns="" id="{01B98199-6215-7B43-4673-04AE50C2E830}"/>
              </a:ext>
            </a:extLst>
          </p:cNvPr>
          <p:cNvSpPr txBox="1"/>
          <p:nvPr/>
        </p:nvSpPr>
        <p:spPr>
          <a:xfrm>
            <a:off x="263457" y="2437824"/>
            <a:ext cx="1158661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ru-RU" sz="4000" dirty="0">
                <a:solidFill>
                  <a:schemeClr val="bg1">
                    <a:lumMod val="95000"/>
                  </a:schemeClr>
                </a:solidFill>
              </a:rPr>
              <a:t>Спасибо за внимание!</a:t>
            </a:r>
            <a:endParaRPr lang="ru-RU" sz="4000">
              <a:solidFill>
                <a:schemeClr val="bg1">
                  <a:lumMod val="95000"/>
                </a:schemeClr>
              </a:solidFill>
            </a:endParaRPr>
          </a:p>
          <a:p>
            <a:pPr algn="r"/>
            <a:r>
              <a:rPr lang="ru-RU" sz="4000" dirty="0">
                <a:solidFill>
                  <a:schemeClr val="bg1">
                    <a:lumMod val="95000"/>
                  </a:schemeClr>
                </a:solidFill>
              </a:rPr>
              <a:t>Оставайтесь всегда позитивными и здоровыми!</a:t>
            </a:r>
          </a:p>
        </p:txBody>
      </p:sp>
    </p:spTree>
    <p:extLst>
      <p:ext uri="{BB962C8B-B14F-4D97-AF65-F5344CB8AC3E}">
        <p14:creationId xmlns:p14="http://schemas.microsoft.com/office/powerpoint/2010/main" xmlns="" val="41663785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363</Words>
  <Application>Microsoft Office PowerPoint</Application>
  <PresentationFormat>Произвольный</PresentationFormat>
  <Paragraphs>21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Как помочь себе  и своим родным в жаркие  летние дни? </vt:lpstr>
      <vt:lpstr>Не игнорируйте питьевой режим </vt:lpstr>
      <vt:lpstr>Носите  "дышащую" одежду </vt:lpstr>
      <vt:lpstr>Применяйте легкие SPF-крема </vt:lpstr>
      <vt:lpstr>Головные уборы </vt:lpstr>
      <vt:lpstr> Методика охлаждения </vt:lpstr>
      <vt:lpstr>Физическая активность</vt:lpstr>
      <vt:lpstr>Рекомендации по продуктам питания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SD</cp:lastModifiedBy>
  <cp:revision>305</cp:revision>
  <dcterms:created xsi:type="dcterms:W3CDTF">2024-06-03T19:00:13Z</dcterms:created>
  <dcterms:modified xsi:type="dcterms:W3CDTF">2024-08-04T14:21:51Z</dcterms:modified>
</cp:coreProperties>
</file>