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2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48EF7D9A-2C36-43BA-A68E-9E05D00AB83A}" type="slidenum">
              <a:rPr lang="ru-RU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1600"/>
              <a:t>Муниципальное бюджетное образовательное учреждение «Детский сад №61» городского округа Самара</a:t>
            </a:r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 dirty="0">
                <a:solidFill>
                  <a:srgbClr val="CC0066"/>
                </a:solidFill>
                <a:latin typeface="Arial Black"/>
              </a:rPr>
              <a:t>Проект для </a:t>
            </a:r>
            <a:r>
              <a:rPr lang="ru-RU" sz="3200" dirty="0" smtClean="0">
                <a:solidFill>
                  <a:srgbClr val="CC0066"/>
                </a:solidFill>
                <a:latin typeface="Arial Black"/>
              </a:rPr>
              <a:t>детей</a:t>
            </a:r>
          </a:p>
          <a:p>
            <a:pPr algn="ctr"/>
            <a:r>
              <a:rPr lang="ru-RU" sz="3200" dirty="0" smtClean="0">
                <a:solidFill>
                  <a:srgbClr val="CC0066"/>
                </a:solidFill>
                <a:latin typeface="Arial Black"/>
              </a:rPr>
              <a:t> </a:t>
            </a:r>
            <a:r>
              <a:rPr lang="ru-RU" sz="3200" dirty="0">
                <a:solidFill>
                  <a:srgbClr val="CC0066"/>
                </a:solidFill>
                <a:latin typeface="Arial Black"/>
              </a:rPr>
              <a:t>подготовительной к школе группы</a:t>
            </a:r>
            <a:endParaRPr dirty="0"/>
          </a:p>
          <a:p>
            <a:pPr algn="ctr"/>
            <a:r>
              <a:rPr lang="ru-RU" sz="3200" dirty="0">
                <a:solidFill>
                  <a:srgbClr val="CC0066"/>
                </a:solidFill>
                <a:latin typeface="Arial Black"/>
              </a:rPr>
              <a:t> «Самара от крепости до </a:t>
            </a:r>
            <a:r>
              <a:rPr lang="ru-RU" sz="3200" dirty="0" err="1">
                <a:solidFill>
                  <a:srgbClr val="CC0066"/>
                </a:solidFill>
                <a:latin typeface="Arial Black"/>
              </a:rPr>
              <a:t>многоэтажки</a:t>
            </a:r>
            <a:r>
              <a:rPr lang="ru-RU" sz="3200" dirty="0">
                <a:solidFill>
                  <a:srgbClr val="CC0066"/>
                </a:solidFill>
                <a:latin typeface="Arial Black"/>
              </a:rPr>
              <a:t>».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232560"/>
            <a:ext cx="9071640" cy="1399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b="1"/>
              <a:t>3 этап.
</a:t>
            </a:r>
            <a:r>
              <a:rPr lang="ru-RU" sz="1600"/>
              <a:t>- видео экскурсия «Прогулка по улицы Куйбышева»;
- беседа и рассматривание иллюстраций с достопримечательностями города и его архитектурой.
Задача: познакомить с особенностями архитектурных сооружений Самары и с историей их постройки.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6" name="Рисунок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0" y="1769040"/>
            <a:ext cx="9288000" cy="5718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1600" dirty="0"/>
              <a:t>- индивидуальные  чтения и беседы о зданиях и их архитектуре города.
Задача: расширение и уточнение знаний о городе .
- рассказ детей о  любимых местах города , об экскурсиях по городу.
Задача: расширение знаний о городе, обогащение словарного запаса.</a:t>
            </a:r>
            <a:endParaRPr dirty="0"/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9" name="Рисунок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" y="1440000"/>
            <a:ext cx="8856000" cy="597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539476"/>
            <a:ext cx="9071640" cy="106288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FontTx/>
              <a:buChar char="-"/>
            </a:pPr>
            <a:r>
              <a:rPr lang="ru-RU" sz="2000" dirty="0" smtClean="0"/>
              <a:t>рисование </a:t>
            </a:r>
            <a:r>
              <a:rPr lang="ru-RU" sz="2000" dirty="0"/>
              <a:t>«</a:t>
            </a:r>
            <a:r>
              <a:rPr lang="ru-RU" sz="2000" dirty="0" smtClean="0"/>
              <a:t>Дом, </a:t>
            </a:r>
            <a:r>
              <a:rPr lang="ru-RU" sz="2000" dirty="0"/>
              <a:t>в котором я живу»
Задача: обратить внимание на современные городские постройки.
</a:t>
            </a:r>
            <a:r>
              <a:rPr lang="ru-RU" dirty="0"/>
              <a:t>Беседа и рисование на тему </a:t>
            </a:r>
            <a:r>
              <a:rPr lang="ru-RU" dirty="0" smtClean="0"/>
              <a:t>«Дом </a:t>
            </a:r>
            <a:r>
              <a:rPr lang="ru-RU" dirty="0"/>
              <a:t>будущего».
Задача: развитие творческого воображения, воспитание желания сделать свой город </a:t>
            </a:r>
            <a:r>
              <a:rPr lang="ru-RU" dirty="0" smtClean="0"/>
              <a:t>краше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лепка «деревянные кружева Самары».
Задача</a:t>
            </a:r>
            <a:r>
              <a:rPr lang="ru-RU" dirty="0" smtClean="0"/>
              <a:t>: познакомить </a:t>
            </a:r>
            <a:r>
              <a:rPr lang="ru-RU" dirty="0" smtClean="0"/>
              <a:t>с особенностями деревянного зодчества Самары.</a:t>
            </a:r>
          </a:p>
          <a:p>
            <a:pPr>
              <a:buFontTx/>
              <a:buChar char="-"/>
            </a:pPr>
            <a:endParaRPr dirty="0"/>
          </a:p>
        </p:txBody>
      </p:sp>
      <p:sp>
        <p:nvSpPr>
          <p:cNvPr id="64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65" name="Рисунок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" y="2267668"/>
            <a:ext cx="8712776" cy="50298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000" y="1008000"/>
            <a:ext cx="8496000" cy="6048000"/>
          </a:xfrm>
          <a:prstGeom prst="rect">
            <a:avLst/>
          </a:prstGeom>
        </p:spPr>
      </p:pic>
      <p:sp>
        <p:nvSpPr>
          <p:cNvPr id="67" name="TextShape 1"/>
          <p:cNvSpPr txBox="1"/>
          <p:nvPr/>
        </p:nvSpPr>
        <p:spPr>
          <a:xfrm>
            <a:off x="504360" y="301320"/>
            <a:ext cx="9071640" cy="562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1600" dirty="0"/>
              <a:t>-</a:t>
            </a:r>
            <a:r>
              <a:rPr lang="ru-RU" dirty="0"/>
              <a:t> конструирование на тему « Город будущего».
Задача</a:t>
            </a:r>
            <a:r>
              <a:rPr lang="ru-RU" dirty="0" smtClean="0"/>
              <a:t>: воспитание </a:t>
            </a:r>
            <a:r>
              <a:rPr lang="ru-RU" dirty="0"/>
              <a:t>желание преобразовать свой город.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29560" y="45360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b="1"/>
              <a:t>4 этап.
Подготовка к выставки.
 Выставка.
Задача: Создание радостного настроения от проделанной работы</a:t>
            </a:r>
            <a:r>
              <a:rPr lang="ru-RU"/>
              <a:t>.</a:t>
            </a:r>
            <a:endParaRPr/>
          </a:p>
        </p:txBody>
      </p:sp>
      <p:pic>
        <p:nvPicPr>
          <p:cNvPr id="69" name="Рисунок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000" y="1580040"/>
            <a:ext cx="6840000" cy="5907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50400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TextShape 3"/>
          <p:cNvSpPr txBox="1"/>
          <p:nvPr/>
        </p:nvSpPr>
        <p:spPr>
          <a:xfrm>
            <a:off x="515196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3" name="Рисунок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" y="106560"/>
            <a:ext cx="9504000" cy="7309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968" y="251445"/>
            <a:ext cx="6408000" cy="712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" y="106560"/>
            <a:ext cx="9648000" cy="7237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800" b="1"/>
              <a:t>Информационная карта проекта.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1296000"/>
            <a:ext cx="9143640" cy="64137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ru-RU" sz="1400" dirty="0"/>
              <a:t> </a:t>
            </a:r>
            <a:r>
              <a:rPr lang="ru-RU" sz="2000" dirty="0"/>
              <a:t>1</a:t>
            </a:r>
            <a:r>
              <a:rPr lang="ru-RU" sz="2600" dirty="0"/>
              <a:t>.</a:t>
            </a:r>
            <a:r>
              <a:rPr lang="ru-RU" sz="2600" b="1" dirty="0"/>
              <a:t> Полное название проекта</a:t>
            </a:r>
            <a:r>
              <a:rPr lang="ru-RU" sz="2600" dirty="0"/>
              <a:t>: «Самара от крепости </a:t>
            </a:r>
            <a:endParaRPr lang="ru-RU" sz="2600" dirty="0" smtClean="0"/>
          </a:p>
          <a:p>
            <a:pPr>
              <a:buSzPct val="45000"/>
            </a:pPr>
            <a:r>
              <a:rPr lang="ru-RU" sz="2600" dirty="0" smtClean="0"/>
              <a:t>до </a:t>
            </a:r>
            <a:r>
              <a:rPr lang="ru-RU" sz="2600" dirty="0" err="1"/>
              <a:t>многоэтажки</a:t>
            </a:r>
            <a:r>
              <a:rPr lang="ru-RU" sz="2600" dirty="0"/>
              <a:t>».</a:t>
            </a:r>
            <a:endParaRPr dirty="0"/>
          </a:p>
          <a:p>
            <a:pPr>
              <a:buSzPct val="45000"/>
            </a:pPr>
            <a:r>
              <a:rPr lang="ru-RU" sz="2600" dirty="0"/>
              <a:t>2.</a:t>
            </a:r>
            <a:r>
              <a:rPr lang="ru-RU" sz="2600" b="1" dirty="0"/>
              <a:t> Автор проекта</a:t>
            </a:r>
            <a:r>
              <a:rPr lang="ru-RU" sz="2600" dirty="0"/>
              <a:t>: Медведева Елена Владимировна.</a:t>
            </a:r>
            <a:endParaRPr dirty="0"/>
          </a:p>
          <a:p>
            <a:pPr>
              <a:buSzPct val="45000"/>
            </a:pPr>
            <a:r>
              <a:rPr lang="ru-RU" sz="2600" dirty="0"/>
              <a:t>3. </a:t>
            </a:r>
            <a:r>
              <a:rPr lang="ru-RU" sz="2600" b="1" dirty="0"/>
              <a:t>Руководитель проекта</a:t>
            </a:r>
            <a:r>
              <a:rPr lang="ru-RU" sz="2600" dirty="0"/>
              <a:t>: Медведева Е.В.</a:t>
            </a:r>
            <a:endParaRPr dirty="0"/>
          </a:p>
          <a:p>
            <a:pPr>
              <a:buSzPct val="45000"/>
            </a:pPr>
            <a:r>
              <a:rPr lang="ru-RU" sz="2600" dirty="0"/>
              <a:t>4. </a:t>
            </a:r>
            <a:r>
              <a:rPr lang="ru-RU" sz="2600" b="1" dirty="0"/>
              <a:t>Кадры: </a:t>
            </a:r>
            <a:r>
              <a:rPr lang="ru-RU" sz="2600" dirty="0"/>
              <a:t>воспитатели подготовительной группы №5.</a:t>
            </a:r>
            <a:endParaRPr dirty="0"/>
          </a:p>
          <a:p>
            <a:pPr>
              <a:buSzPct val="45000"/>
            </a:pPr>
            <a:r>
              <a:rPr lang="ru-RU" sz="2600" dirty="0"/>
              <a:t>5.</a:t>
            </a:r>
            <a:r>
              <a:rPr lang="ru-RU" sz="2600" b="1" dirty="0"/>
              <a:t> Район</a:t>
            </a:r>
            <a:r>
              <a:rPr lang="ru-RU" sz="2600" b="1" dirty="0" smtClean="0"/>
              <a:t>, город</a:t>
            </a:r>
            <a:r>
              <a:rPr lang="ru-RU" sz="2600" b="1" dirty="0"/>
              <a:t>, представивший проек</a:t>
            </a:r>
            <a:r>
              <a:rPr lang="ru-RU" sz="2600" dirty="0"/>
              <a:t>т: Самара, </a:t>
            </a:r>
            <a:endParaRPr lang="ru-RU" sz="2600" dirty="0" smtClean="0"/>
          </a:p>
          <a:p>
            <a:pPr>
              <a:buSzPct val="45000"/>
            </a:pPr>
            <a:r>
              <a:rPr lang="ru-RU" sz="2600" dirty="0" smtClean="0"/>
              <a:t>Кировский </a:t>
            </a:r>
            <a:r>
              <a:rPr lang="ru-RU" sz="2600" dirty="0"/>
              <a:t>район.</a:t>
            </a:r>
            <a:endParaRPr dirty="0"/>
          </a:p>
          <a:p>
            <a:pPr>
              <a:buSzPct val="45000"/>
            </a:pPr>
            <a:r>
              <a:rPr lang="ru-RU" sz="2600" dirty="0"/>
              <a:t>6.</a:t>
            </a:r>
            <a:r>
              <a:rPr lang="ru-RU" sz="2600" b="1" dirty="0"/>
              <a:t>Адрес </a:t>
            </a:r>
            <a:r>
              <a:rPr lang="ru-RU" sz="2600" b="1" dirty="0" err="1"/>
              <a:t>организации</a:t>
            </a:r>
            <a:r>
              <a:rPr lang="ru-RU" sz="2600" dirty="0" err="1"/>
              <a:t>:пр.Кирова</a:t>
            </a:r>
            <a:r>
              <a:rPr lang="ru-RU" sz="2600" dirty="0"/>
              <a:t> 397 «А»</a:t>
            </a:r>
            <a:endParaRPr dirty="0"/>
          </a:p>
          <a:p>
            <a:pPr>
              <a:buSzPct val="45000"/>
            </a:pPr>
            <a:r>
              <a:rPr lang="ru-RU" sz="2600" dirty="0"/>
              <a:t>7.</a:t>
            </a:r>
            <a:r>
              <a:rPr lang="ru-RU" sz="2600" b="1" dirty="0"/>
              <a:t>Телефон</a:t>
            </a:r>
            <a:r>
              <a:rPr lang="ru-RU" sz="2600" dirty="0"/>
              <a:t>: 956-44-33Вид,</a:t>
            </a:r>
            <a:endParaRPr dirty="0"/>
          </a:p>
          <a:p>
            <a:pPr>
              <a:buSzPct val="45000"/>
            </a:pPr>
            <a:r>
              <a:rPr lang="ru-RU" sz="2600" dirty="0"/>
              <a:t>8.: </a:t>
            </a:r>
            <a:r>
              <a:rPr lang="ru-RU" sz="2600" b="1" dirty="0"/>
              <a:t>Тип проекта: </a:t>
            </a:r>
            <a:r>
              <a:rPr lang="ru-RU" sz="2600" dirty="0"/>
              <a:t>познавательно-творческий</a:t>
            </a:r>
            <a:r>
              <a:rPr lang="ru-RU" sz="2600" dirty="0" smtClean="0"/>
              <a:t>,</a:t>
            </a:r>
          </a:p>
          <a:p>
            <a:pPr>
              <a:buSzPct val="45000"/>
            </a:pPr>
            <a:r>
              <a:rPr lang="ru-RU" sz="2600" dirty="0" smtClean="0"/>
              <a:t> </a:t>
            </a:r>
            <a:r>
              <a:rPr lang="ru-RU" sz="2600" dirty="0"/>
              <a:t>среднесрочный.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  <a:buFont typeface="StarSymbol"/>
              <a:buChar char=""/>
            </a:pPr>
            <a:r>
              <a:rPr lang="ru-RU" sz="2000" dirty="0"/>
              <a:t>  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60000" y="216000"/>
            <a:ext cx="9432000" cy="6988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45000"/>
            </a:pPr>
            <a:r>
              <a:rPr lang="ru-RU" sz="1400" dirty="0"/>
              <a:t>9</a:t>
            </a:r>
            <a:r>
              <a:rPr lang="ru-RU" dirty="0"/>
              <a:t>.</a:t>
            </a:r>
            <a:r>
              <a:rPr lang="ru-RU" sz="2000" b="1" dirty="0"/>
              <a:t>Цель, направление деятельности проекта</a:t>
            </a:r>
            <a:r>
              <a:rPr lang="ru-RU" sz="2000" dirty="0"/>
              <a:t>: формировать </a:t>
            </a:r>
            <a:endParaRPr lang="ru-RU" sz="2000" dirty="0" smtClean="0"/>
          </a:p>
          <a:p>
            <a:pPr>
              <a:buSzPct val="45000"/>
            </a:pPr>
            <a:r>
              <a:rPr lang="ru-RU" sz="2000" dirty="0" smtClean="0"/>
              <a:t>представление </a:t>
            </a:r>
            <a:r>
              <a:rPr lang="ru-RU" sz="2000" dirty="0"/>
              <a:t>об истории города, его архитектуре и достопримечательностях.</a:t>
            </a:r>
            <a:endParaRPr dirty="0"/>
          </a:p>
          <a:p>
            <a:pPr>
              <a:buSzPct val="45000"/>
            </a:pPr>
            <a:r>
              <a:rPr lang="ru-RU" sz="2000" dirty="0"/>
              <a:t>10.</a:t>
            </a:r>
            <a:r>
              <a:rPr lang="ru-RU" sz="2000" b="1" dirty="0"/>
              <a:t>Краткое содержание проекта:</a:t>
            </a:r>
            <a:endParaRPr dirty="0"/>
          </a:p>
          <a:p>
            <a:pPr>
              <a:buSzPct val="45000"/>
            </a:pPr>
            <a:r>
              <a:rPr lang="ru-RU" sz="2000" dirty="0"/>
              <a:t>- опрос детей и родителей по теме;</a:t>
            </a:r>
            <a:endParaRPr dirty="0"/>
          </a:p>
          <a:p>
            <a:pPr>
              <a:buSzPct val="45000"/>
            </a:pPr>
            <a:r>
              <a:rPr lang="ru-RU" sz="2000" dirty="0"/>
              <a:t>- подбор наглядного материала, книг;</a:t>
            </a:r>
            <a:endParaRPr dirty="0"/>
          </a:p>
          <a:p>
            <a:pPr>
              <a:buSzPct val="45000"/>
            </a:pPr>
            <a:r>
              <a:rPr lang="ru-RU" sz="2000" dirty="0"/>
              <a:t>- подготовка материала для творчества (пластилина, красок. </a:t>
            </a:r>
            <a:endParaRPr lang="ru-RU" sz="2000" dirty="0" smtClean="0"/>
          </a:p>
          <a:p>
            <a:pPr>
              <a:buSzPct val="45000"/>
            </a:pPr>
            <a:r>
              <a:rPr lang="ru-RU" sz="2000" dirty="0" smtClean="0"/>
              <a:t>Бумаги</a:t>
            </a:r>
            <a:r>
              <a:rPr lang="ru-RU" sz="2000" dirty="0"/>
              <a:t>, карандашей, конструктора)</a:t>
            </a:r>
            <a:endParaRPr dirty="0"/>
          </a:p>
          <a:p>
            <a:pPr>
              <a:buSzPct val="45000"/>
            </a:pPr>
            <a:r>
              <a:rPr lang="ru-RU" sz="2000" dirty="0"/>
              <a:t>- просмотр слайдов, документальных фильмов об истории </a:t>
            </a:r>
            <a:endParaRPr lang="ru-RU" sz="2000" dirty="0" smtClean="0"/>
          </a:p>
          <a:p>
            <a:pPr>
              <a:buSzPct val="45000"/>
            </a:pPr>
            <a:r>
              <a:rPr lang="ru-RU" sz="2000" dirty="0" smtClean="0"/>
              <a:t>Самары</a:t>
            </a:r>
            <a:r>
              <a:rPr lang="ru-RU" sz="2000" dirty="0"/>
              <a:t>, архитектурных памятников, зданий;</a:t>
            </a:r>
            <a:endParaRPr dirty="0"/>
          </a:p>
          <a:p>
            <a:pPr>
              <a:buSzPct val="45000"/>
            </a:pPr>
            <a:r>
              <a:rPr lang="ru-RU" sz="2000" dirty="0"/>
              <a:t>беседы о Самарской истории и архитектуре, о любимых местах </a:t>
            </a:r>
            <a:endParaRPr lang="ru-RU" sz="2000" dirty="0" smtClean="0"/>
          </a:p>
          <a:p>
            <a:pPr>
              <a:buSzPct val="45000"/>
            </a:pPr>
            <a:r>
              <a:rPr lang="ru-RU" sz="2000" dirty="0" smtClean="0"/>
              <a:t>в </a:t>
            </a:r>
            <a:r>
              <a:rPr lang="ru-RU" sz="2000" dirty="0"/>
              <a:t>городе, о домах в которых живут дети;</a:t>
            </a:r>
            <a:endParaRPr dirty="0"/>
          </a:p>
          <a:p>
            <a:pPr>
              <a:buSzPct val="45000"/>
            </a:pPr>
            <a:r>
              <a:rPr lang="ru-RU" sz="2000" dirty="0"/>
              <a:t>- чтение книг и стихов о Самаре;</a:t>
            </a:r>
            <a:endParaRPr dirty="0"/>
          </a:p>
          <a:p>
            <a:pPr>
              <a:buSzPct val="45000"/>
            </a:pPr>
            <a:r>
              <a:rPr lang="ru-RU" sz="2000" dirty="0"/>
              <a:t>- конструирование крепости, домов будущего;</a:t>
            </a:r>
            <a:endParaRPr dirty="0"/>
          </a:p>
          <a:p>
            <a:pPr>
              <a:buSzPct val="45000"/>
            </a:pPr>
            <a:r>
              <a:rPr lang="ru-RU" sz="2000" dirty="0"/>
              <a:t>- рисование «Крепость»</a:t>
            </a:r>
            <a:endParaRPr dirty="0"/>
          </a:p>
          <a:p>
            <a:pPr>
              <a:buSzPct val="45000"/>
            </a:pPr>
            <a:r>
              <a:rPr lang="ru-RU" sz="2000" dirty="0"/>
              <a:t>- рисование «Дом в котором я живу»</a:t>
            </a:r>
            <a:endParaRPr dirty="0"/>
          </a:p>
          <a:p>
            <a:pPr>
              <a:buSzPct val="45000"/>
            </a:pPr>
            <a:r>
              <a:rPr lang="ru-RU" sz="2000" dirty="0"/>
              <a:t>- рисование «Дом будущего»</a:t>
            </a:r>
            <a:endParaRPr dirty="0"/>
          </a:p>
          <a:p>
            <a:pPr>
              <a:buSzPct val="45000"/>
            </a:pPr>
            <a:r>
              <a:rPr lang="ru-RU" sz="2000" dirty="0"/>
              <a:t>- лепка «Деревянное кружево»</a:t>
            </a:r>
            <a:endParaRPr dirty="0"/>
          </a:p>
          <a:p>
            <a:pPr>
              <a:buSzPct val="45000"/>
            </a:pPr>
            <a:r>
              <a:rPr lang="ru-RU" sz="2000" dirty="0"/>
              <a:t>- поделки сделанные совместно родителей и детей;</a:t>
            </a:r>
            <a:endParaRPr dirty="0"/>
          </a:p>
          <a:p>
            <a:pPr>
              <a:buSzPct val="45000"/>
            </a:pPr>
            <a:r>
              <a:rPr lang="ru-RU" sz="2000" dirty="0"/>
              <a:t>- оформление выставки детских работ по теме;</a:t>
            </a:r>
            <a:endParaRPr dirty="0"/>
          </a:p>
          <a:p>
            <a:pPr>
              <a:buSzPct val="45000"/>
            </a:pPr>
            <a:r>
              <a:rPr lang="ru-RU" sz="2000" dirty="0"/>
              <a:t>- презентация проекта.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224000" y="-1380960"/>
            <a:ext cx="83516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360000" y="360000"/>
            <a:ext cx="9216000" cy="6398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</a:pPr>
            <a:r>
              <a:rPr lang="ru-RU" sz="2000" dirty="0"/>
              <a:t>11.</a:t>
            </a:r>
            <a:r>
              <a:rPr lang="ru-RU" sz="2000" b="1" dirty="0"/>
              <a:t> Место проведения</a:t>
            </a:r>
            <a:r>
              <a:rPr lang="ru-RU" sz="2000" dirty="0"/>
              <a:t>: МБДОУ «Детский сад №61» г.о. Самара, гр. №5.</a:t>
            </a:r>
            <a:endParaRPr dirty="0"/>
          </a:p>
          <a:p>
            <a:pPr>
              <a:buSzPct val="45000"/>
            </a:pPr>
            <a:r>
              <a:rPr lang="ru-RU" sz="2000" dirty="0"/>
              <a:t>12.</a:t>
            </a:r>
            <a:r>
              <a:rPr lang="ru-RU" sz="2000" b="1" dirty="0"/>
              <a:t> Сроки проведения:</a:t>
            </a:r>
            <a:r>
              <a:rPr lang="ru-RU" sz="2000" dirty="0"/>
              <a:t> </a:t>
            </a:r>
            <a:r>
              <a:rPr lang="ru-RU" sz="2000" dirty="0" smtClean="0"/>
              <a:t>с 9.11.15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о </a:t>
            </a:r>
            <a:r>
              <a:rPr lang="ru-RU" sz="2000" dirty="0"/>
              <a:t>15.12.15.</a:t>
            </a:r>
            <a:endParaRPr dirty="0"/>
          </a:p>
          <a:p>
            <a:pPr>
              <a:buSzPct val="45000"/>
            </a:pPr>
            <a:r>
              <a:rPr lang="ru-RU" sz="2000" dirty="0"/>
              <a:t>13. </a:t>
            </a:r>
            <a:r>
              <a:rPr lang="ru-RU" sz="2000" b="1" dirty="0"/>
              <a:t>Количество участников проекта</a:t>
            </a:r>
            <a:r>
              <a:rPr lang="ru-RU" sz="2000" dirty="0"/>
              <a:t>: дети подготовительной группы </a:t>
            </a:r>
            <a:endParaRPr lang="ru-RU" sz="2000" dirty="0" smtClean="0"/>
          </a:p>
          <a:p>
            <a:pPr>
              <a:buSzPct val="45000"/>
            </a:pPr>
            <a:r>
              <a:rPr lang="ru-RU" sz="2000" dirty="0" smtClean="0"/>
              <a:t>(</a:t>
            </a:r>
            <a:r>
              <a:rPr lang="ru-RU" sz="2000" dirty="0"/>
              <a:t>20 человек), воспитатели (2 человека), родители 10 человек)</a:t>
            </a:r>
            <a:endParaRPr dirty="0"/>
          </a:p>
          <a:p>
            <a:pPr>
              <a:buSzPct val="45000"/>
            </a:pPr>
            <a:r>
              <a:rPr lang="ru-RU" sz="2000" dirty="0"/>
              <a:t>14.</a:t>
            </a:r>
            <a:r>
              <a:rPr lang="ru-RU" sz="2000" b="1" dirty="0"/>
              <a:t>Возраст детей</a:t>
            </a:r>
            <a:r>
              <a:rPr lang="ru-RU" sz="2000" dirty="0"/>
              <a:t>: 6 лет.</a:t>
            </a:r>
            <a:endParaRPr dirty="0"/>
          </a:p>
          <a:p>
            <a:pPr>
              <a:buSzPct val="45000"/>
            </a:pPr>
            <a:r>
              <a:rPr lang="ru-RU" sz="2000" dirty="0"/>
              <a:t>15. </a:t>
            </a:r>
            <a:r>
              <a:rPr lang="ru-RU" sz="2000" b="1" dirty="0"/>
              <a:t>Форма проведения</a:t>
            </a:r>
            <a:r>
              <a:rPr lang="ru-RU" sz="2000" dirty="0"/>
              <a:t>: групповой.</a:t>
            </a:r>
            <a:endParaRPr dirty="0"/>
          </a:p>
          <a:p>
            <a:pPr>
              <a:buSzPct val="45000"/>
            </a:pPr>
            <a:r>
              <a:rPr lang="ru-RU" sz="2000" dirty="0"/>
              <a:t>16.</a:t>
            </a:r>
            <a:r>
              <a:rPr lang="ru-RU" sz="2000" b="1" dirty="0"/>
              <a:t>Ожидаемые результаты (продукт проекта):</a:t>
            </a:r>
            <a:r>
              <a:rPr lang="ru-RU" sz="2000" dirty="0"/>
              <a:t> рисунки, постройки </a:t>
            </a:r>
            <a:endParaRPr lang="ru-RU" sz="2000" dirty="0" smtClean="0"/>
          </a:p>
          <a:p>
            <a:pPr>
              <a:buSzPct val="45000"/>
            </a:pPr>
            <a:r>
              <a:rPr lang="ru-RU" sz="2000" dirty="0" smtClean="0"/>
              <a:t>из </a:t>
            </a:r>
            <a:r>
              <a:rPr lang="ru-RU" sz="2000" dirty="0"/>
              <a:t>строительного конструктора, поделки зданий.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2000" b="1" dirty="0"/>
              <a:t>Проблема</a:t>
            </a:r>
            <a:r>
              <a:rPr lang="ru-RU" sz="2000" dirty="0"/>
              <a:t>: в группе один из детей рассказал о прогулке по </a:t>
            </a:r>
            <a:endParaRPr lang="ru-RU" sz="2000" dirty="0" smtClean="0"/>
          </a:p>
          <a:p>
            <a:r>
              <a:rPr lang="ru-RU" sz="2000" dirty="0" smtClean="0"/>
              <a:t>набережной </a:t>
            </a:r>
            <a:r>
              <a:rPr lang="ru-RU" sz="2000" dirty="0"/>
              <a:t>и увиденном памятнике князю Г. Засекину. </a:t>
            </a:r>
            <a:r>
              <a:rPr lang="ru-RU" sz="2000" dirty="0" smtClean="0"/>
              <a:t>Детей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заинтересовало кто этот человек и за что был поставлен ему памятник.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беседе возникла идея узнать про город Самару как можно больше. </a:t>
            </a:r>
            <a:endParaRPr dirty="0"/>
          </a:p>
        </p:txBody>
      </p:sp>
      <p:sp>
        <p:nvSpPr>
          <p:cNvPr id="45" name="TextShape 2"/>
          <p:cNvSpPr txBox="1"/>
          <p:nvPr/>
        </p:nvSpPr>
        <p:spPr>
          <a:xfrm>
            <a:off x="432360" y="1656000"/>
            <a:ext cx="9071640" cy="4989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2200" b="1" dirty="0"/>
              <a:t>З</a:t>
            </a:r>
            <a:r>
              <a:rPr lang="ru-RU" sz="2000" b="1" dirty="0"/>
              <a:t>адачи:</a:t>
            </a:r>
            <a:endParaRPr dirty="0"/>
          </a:p>
          <a:p>
            <a:pPr>
              <a:buFontTx/>
              <a:buChar char="-"/>
            </a:pPr>
            <a:r>
              <a:rPr lang="ru-RU" sz="2000" dirty="0" smtClean="0"/>
              <a:t>формирование </a:t>
            </a:r>
            <a:r>
              <a:rPr lang="ru-RU" sz="2000" dirty="0"/>
              <a:t>знаний детей об истории образования и развития города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Самары</a:t>
            </a:r>
            <a:r>
              <a:rPr lang="ru-RU" sz="2000" dirty="0"/>
              <a:t>;</a:t>
            </a:r>
            <a:endParaRPr dirty="0"/>
          </a:p>
          <a:p>
            <a:r>
              <a:rPr lang="ru-RU" sz="2000" dirty="0"/>
              <a:t>- учить видеть особенности строения зданий, их назначение, украшения;</a:t>
            </a:r>
            <a:endParaRPr dirty="0"/>
          </a:p>
          <a:p>
            <a:r>
              <a:rPr lang="ru-RU" sz="2000" dirty="0"/>
              <a:t>- учить сравнивать старинные здания и современные;</a:t>
            </a:r>
            <a:endParaRPr dirty="0"/>
          </a:p>
          <a:p>
            <a:pPr>
              <a:buFontTx/>
              <a:buChar char="-"/>
            </a:pPr>
            <a:r>
              <a:rPr lang="ru-RU" sz="2000" dirty="0" smtClean="0"/>
              <a:t>отражать </a:t>
            </a:r>
            <a:r>
              <a:rPr lang="ru-RU" sz="2000" dirty="0"/>
              <a:t>в своих работах (лепке, рисунке, конструировании) старинные,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современные </a:t>
            </a:r>
            <a:r>
              <a:rPr lang="ru-RU" sz="2000" dirty="0"/>
              <a:t>и придуманные здания;</a:t>
            </a:r>
            <a:endParaRPr dirty="0"/>
          </a:p>
          <a:p>
            <a:r>
              <a:rPr lang="ru-RU" sz="2000" dirty="0"/>
              <a:t>- развивать творческое воображение;</a:t>
            </a:r>
            <a:endParaRPr dirty="0"/>
          </a:p>
          <a:p>
            <a:r>
              <a:rPr lang="ru-RU" sz="2000" dirty="0"/>
              <a:t>- воспитывать интерес к истории, архитектуре своего города.</a:t>
            </a:r>
            <a:endParaRPr dirty="0"/>
          </a:p>
          <a:p>
            <a:endParaRPr dirty="0"/>
          </a:p>
          <a:p>
            <a:r>
              <a:rPr lang="ru-RU" sz="2000" b="1" dirty="0"/>
              <a:t>Форма проведения презентации</a:t>
            </a:r>
            <a:r>
              <a:rPr lang="ru-RU" sz="2000" dirty="0"/>
              <a:t>: выставка детских работ по теме проекта. 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2000"/>
              <a:t>1 этап проекта:
- подбор методической литературы, иллюстраций, дидактического материала;
- опрос и беседа с родителями и детьми по теме.</a:t>
            </a:r>
            <a:endParaRPr/>
          </a:p>
        </p:txBody>
      </p:sp>
      <p:pic>
        <p:nvPicPr>
          <p:cNvPr id="47" name="Рисунок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0" y="1800000"/>
            <a:ext cx="4176000" cy="4989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0" y="216000"/>
            <a:ext cx="9144000" cy="712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101160"/>
            <a:ext cx="9071640" cy="1663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b="1"/>
              <a:t>2 этап проекта.
-</a:t>
            </a:r>
            <a:r>
              <a:rPr lang="ru-RU" sz="1600"/>
              <a:t> слайд  шоу «Крепость Самара»
- рассматривание иллюстраций и беседа о Самарской крепости.
задача: познакомить с историей возникновения Самары.
-конструирование крепости.
Задача: познакомить с особенностями постройки крепостей.
</a:t>
            </a:r>
            <a:endParaRPr/>
          </a:p>
        </p:txBody>
      </p:sp>
      <p:pic>
        <p:nvPicPr>
          <p:cNvPr id="50" name="Рисунок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" y="1656000"/>
            <a:ext cx="9792000" cy="568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15196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2" name="Рисунок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0" y="288000"/>
            <a:ext cx="9459000" cy="6873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505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Sad61</dc:creator>
  <cp:lastModifiedBy>Sad61</cp:lastModifiedBy>
  <cp:revision>2</cp:revision>
  <dcterms:modified xsi:type="dcterms:W3CDTF">2016-01-18T06:51:28Z</dcterms:modified>
</cp:coreProperties>
</file>