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76" r:id="rId10"/>
    <p:sldId id="277" r:id="rId11"/>
    <p:sldId id="278" r:id="rId12"/>
    <p:sldId id="279" r:id="rId13"/>
    <p:sldId id="280" r:id="rId14"/>
    <p:sldId id="266" r:id="rId15"/>
    <p:sldId id="267" r:id="rId16"/>
    <p:sldId id="270" r:id="rId17"/>
    <p:sldId id="272" r:id="rId18"/>
    <p:sldId id="273" r:id="rId19"/>
    <p:sldId id="274" r:id="rId20"/>
    <p:sldId id="275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-90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941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41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5057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0053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47279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6237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6151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0091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222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91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3527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386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335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64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8613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045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6A36D-6282-4BF8-94B8-8A817636DDCF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99E3ED5-464D-483B-A64F-291FEF37E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356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81496" y="2404534"/>
            <a:ext cx="5865223" cy="1646302"/>
          </a:xfrm>
        </p:spPr>
        <p:txBody>
          <a:bodyPr/>
          <a:lstStyle/>
          <a:p>
            <a:r>
              <a:rPr lang="ru-RU" dirty="0" smtClean="0"/>
              <a:t>«Всё о футболе»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65269" y="4050833"/>
            <a:ext cx="4637314" cy="1096899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7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Подготовил: воспитатель логопедической группы №7( старшая группа)</a:t>
            </a:r>
          </a:p>
          <a:p>
            <a:pPr algn="ctr"/>
            <a:r>
              <a:rPr lang="ru-RU" sz="7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МБДОУ «Детский сад № 61» г.о. Самара</a:t>
            </a:r>
          </a:p>
          <a:p>
            <a:pPr algn="ctr"/>
            <a:r>
              <a:rPr lang="ru-RU" sz="7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Гусарова</a:t>
            </a:r>
            <a:r>
              <a:rPr lang="ru-RU" sz="7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Ольга Викторовна</a:t>
            </a:r>
            <a:endParaRPr lang="ru-RU" sz="7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9938" name="Picture 2" descr="https://tse2.mm.bing.net/th?id=OIP.AS3wCcB0zvhSwFcZtranOgHaHa&amp;pid=15.1&amp;P=0&amp;w=300&amp;h=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6729" y="326572"/>
            <a:ext cx="28575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7372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g-fotki.yandex.ru/get/6/24395073.2/0_86a66_3d2a4d42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807" y="1"/>
            <a:ext cx="122498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1624" y="5537201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Нападающий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95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Состав футбольной команд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0258" y="6197600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Защитник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12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www.sport-express.ua/upload/news/2015/3/288007-poluzaschitnik-milana-prodolzhit-kareru-v-manchester-junajt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3513" y="6064469"/>
            <a:ext cx="8596668" cy="13208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Полузащитник</a:t>
            </a:r>
          </a:p>
        </p:txBody>
      </p:sp>
    </p:spTree>
    <p:extLst>
      <p:ext uri="{BB962C8B-B14F-4D97-AF65-F5344CB8AC3E}">
        <p14:creationId xmlns:p14="http://schemas.microsoft.com/office/powerpoint/2010/main" xmlns="" val="402598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Сколько игроков в футбол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8272" y="5891048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Вратарь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507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Футбольный матч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1636" y="1420361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Игра- матч, 2 тайма по 45 минут, перерыв 15.</a:t>
            </a:r>
            <a:endParaRPr lang="ru-RU" dirty="0"/>
          </a:p>
        </p:txBody>
      </p:sp>
      <p:pic>
        <p:nvPicPr>
          <p:cNvPr id="8198" name="Picture 6" descr="http://img0.joyreactor.cc/pics/post/%D0%B3%D0%B8%D1%84%D0%BA%D0%B8-%D1%81%D0%BF%D0%BE%D1%80%D1%82-%D1%84%D1%83%D1%82%D0%B1%D0%BE%D0%BB-%D0%BD%D0%BE%D0%B3%D0%BE%D0%BC%D1%8F%D1%87-6219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406" y="2085795"/>
            <a:ext cx="8152650" cy="43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05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4" y="457200"/>
            <a:ext cx="8596668" cy="1320800"/>
          </a:xfrm>
        </p:spPr>
        <p:txBody>
          <a:bodyPr/>
          <a:lstStyle/>
          <a:p>
            <a:r>
              <a:rPr lang="ru-RU" dirty="0" smtClean="0"/>
              <a:t>        Желтая и красная карточка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70000"/>
            <a:ext cx="4689323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Желтая карточка означает нарушение и дается футболистам в </a:t>
            </a:r>
            <a:r>
              <a:rPr lang="ru-RU" sz="1400" dirty="0" smtClean="0">
                <a:solidFill>
                  <a:schemeClr val="tx1"/>
                </a:solidFill>
              </a:rPr>
              <a:t>следующих случаях</a:t>
            </a:r>
            <a:r>
              <a:rPr lang="ru-RU" sz="1400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За </a:t>
            </a:r>
            <a:r>
              <a:rPr lang="ru-RU" sz="1400" dirty="0">
                <a:solidFill>
                  <a:schemeClr val="tx1"/>
                </a:solidFill>
              </a:rPr>
              <a:t>умышленное затягивание игрового времени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За вход или выход в игру без разрешения судьи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За грубую игру на поле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За симуляцию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За разговоры и споры с арбитром матча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За игру рукой, которую судья посчитал умышленной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За удар до свистка при исполнении штрафных ударов или за удар по </a:t>
            </a:r>
            <a:r>
              <a:rPr lang="ru-RU" sz="1400" dirty="0" smtClean="0">
                <a:solidFill>
                  <a:schemeClr val="tx1"/>
                </a:solidFill>
              </a:rPr>
              <a:t>мячу после </a:t>
            </a:r>
            <a:r>
              <a:rPr lang="ru-RU" sz="1400" dirty="0">
                <a:solidFill>
                  <a:schemeClr val="tx1"/>
                </a:solidFill>
              </a:rPr>
              <a:t>свистка в случае остановки игры.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За демонстрацию голого торса во время празднования гола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8798" y="1270000"/>
            <a:ext cx="42998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Красная карточка в футболе показывается :</a:t>
            </a:r>
          </a:p>
          <a:p>
            <a:endParaRPr lang="ru-RU" sz="1400" dirty="0" smtClean="0"/>
          </a:p>
          <a:p>
            <a:r>
              <a:rPr lang="ru-RU" sz="1400" dirty="0" smtClean="0"/>
              <a:t>За очень грубую игру ( подкаты сзади, оскорбление соперника, умышленный удар соперника)</a:t>
            </a:r>
          </a:p>
          <a:p>
            <a:endParaRPr lang="ru-RU" sz="1400" dirty="0" smtClean="0"/>
          </a:p>
          <a:p>
            <a:r>
              <a:rPr lang="ru-RU" sz="1400" dirty="0" smtClean="0"/>
              <a:t>За “фол последней надежды”</a:t>
            </a:r>
          </a:p>
          <a:p>
            <a:endParaRPr lang="ru-RU" sz="1400" dirty="0" smtClean="0"/>
          </a:p>
          <a:p>
            <a:r>
              <a:rPr lang="ru-RU" sz="1400" dirty="0" smtClean="0"/>
              <a:t>Также красная карточка показывается после того как игрок получил вторую желтую карточку за матч, и также получает дисквалификацию на следующий матч.</a:t>
            </a:r>
            <a:endParaRPr lang="ru-RU" sz="1400" dirty="0"/>
          </a:p>
        </p:txBody>
      </p:sp>
      <p:pic>
        <p:nvPicPr>
          <p:cNvPr id="9218" name="Picture 2" descr="http://zdorovejka.ru/wp-content/uploads/2016/07/f-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34"/>
          <a:stretch/>
        </p:blipFill>
        <p:spPr bwMode="auto">
          <a:xfrm>
            <a:off x="7788726" y="4423682"/>
            <a:ext cx="2957739" cy="174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ukrainepress.ru/wp-content/uploads/2011/10/36b96df979fea6d35da2d615d9fa6ac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433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zakagioboi.ru/assets/images/products/sport/SPORT-557707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11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://www.kartinkijane.ru/pic/201304/1920x1080/kartinkijane.ru-70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67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Футбольный мяч  </a:t>
            </a:r>
            <a:endParaRPr lang="ru-RU" dirty="0"/>
          </a:p>
        </p:txBody>
      </p:sp>
      <p:pic>
        <p:nvPicPr>
          <p:cNvPr id="13314" name="Picture 2" descr="https://image.jimcdn.com/app/cms/image/transf/none/path/sa64f01c83b6114d8/image/i9e71765dc2a9e350/version/1449603140/imag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93" t="10523" r="2107" b="12351"/>
          <a:stretch/>
        </p:blipFill>
        <p:spPr bwMode="auto">
          <a:xfrm>
            <a:off x="7568983" y="2832150"/>
            <a:ext cx="3410037" cy="352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3858" y="1627671"/>
            <a:ext cx="691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Футбольный мяч используют для игры в футбол.</a:t>
            </a:r>
          </a:p>
          <a:p>
            <a:r>
              <a:rPr lang="ru-RU" dirty="0" smtClean="0"/>
              <a:t>Сшит из  32  многоугольников черного и белого цвета  </a:t>
            </a:r>
            <a:endParaRPr lang="ru-RU" dirty="0"/>
          </a:p>
        </p:txBody>
      </p:sp>
      <p:pic>
        <p:nvPicPr>
          <p:cNvPr id="13316" name="Picture 4" descr="http://i.ucrazy.ru/files/i/2008-11/1225780084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4256" y="2832150"/>
            <a:ext cx="3571411" cy="352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29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Футбольная форма</a:t>
            </a:r>
            <a:endParaRPr lang="ru-RU" dirty="0"/>
          </a:p>
        </p:txBody>
      </p:sp>
      <p:pic>
        <p:nvPicPr>
          <p:cNvPr id="14338" name="Picture 2" descr="http://3.bp.blogspot.com/-tbcS2qtSwpU/UyHvqfbaoZI/AAAAAAAAAXc/cMpfmeZPrT0/s1600/Neymar+Jersey+set+fc+barcelon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997" y="310605"/>
            <a:ext cx="3881437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7943" y="1578429"/>
            <a:ext cx="4920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Рубашка или футболка.</a:t>
            </a:r>
          </a:p>
          <a:p>
            <a:r>
              <a:rPr lang="ru-RU" dirty="0" smtClean="0"/>
              <a:t>Трусы. </a:t>
            </a:r>
          </a:p>
          <a:p>
            <a:r>
              <a:rPr lang="ru-RU" dirty="0" smtClean="0"/>
              <a:t>Гетры.</a:t>
            </a:r>
          </a:p>
          <a:p>
            <a:r>
              <a:rPr lang="ru-RU" dirty="0" smtClean="0"/>
              <a:t>Щитки.</a:t>
            </a:r>
          </a:p>
          <a:p>
            <a:r>
              <a:rPr lang="ru-RU" dirty="0" smtClean="0"/>
              <a:t>Бутсы.</a:t>
            </a:r>
            <a:endParaRPr lang="ru-RU" dirty="0"/>
          </a:p>
        </p:txBody>
      </p:sp>
      <p:pic>
        <p:nvPicPr>
          <p:cNvPr id="17410" name="Picture 2" descr="http://olimpstar.ru/upload/iblock/923/dp0008601b.jpeg"/>
          <p:cNvPicPr>
            <a:picLocks noChangeAspect="1" noChangeArrowheads="1"/>
          </p:cNvPicPr>
          <p:nvPr/>
        </p:nvPicPr>
        <p:blipFill>
          <a:blip r:embed="rId3" cstate="print"/>
          <a:srcRect t="37943" r="-135"/>
          <a:stretch>
            <a:fillRect/>
          </a:stretch>
        </p:blipFill>
        <p:spPr bwMode="auto">
          <a:xfrm>
            <a:off x="5406844" y="5436237"/>
            <a:ext cx="1777728" cy="1101721"/>
          </a:xfrm>
          <a:prstGeom prst="rect">
            <a:avLst/>
          </a:prstGeom>
          <a:noFill/>
        </p:spPr>
      </p:pic>
      <p:pic>
        <p:nvPicPr>
          <p:cNvPr id="17412" name="Picture 4" descr="https://tse1.mm.bing.net/th?id=OIP.Doq0fU6aY4oHDR1DJ7StGgHaIL&amp;pid=15.1&amp;P=0&amp;w=300&amp;h=3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2651" y="3814355"/>
            <a:ext cx="1750423" cy="2570116"/>
          </a:xfrm>
          <a:prstGeom prst="rect">
            <a:avLst/>
          </a:prstGeom>
          <a:noFill/>
        </p:spPr>
      </p:pic>
      <p:pic>
        <p:nvPicPr>
          <p:cNvPr id="7" name="Picture 2" descr="http://olimpstar.ru/upload/iblock/923/dp0008601b.jpeg"/>
          <p:cNvPicPr>
            <a:picLocks noChangeAspect="1" noChangeArrowheads="1"/>
          </p:cNvPicPr>
          <p:nvPr/>
        </p:nvPicPr>
        <p:blipFill>
          <a:blip r:embed="rId3" cstate="print"/>
          <a:srcRect t="37943" r="-135"/>
          <a:stretch>
            <a:fillRect/>
          </a:stretch>
        </p:blipFill>
        <p:spPr bwMode="auto">
          <a:xfrm>
            <a:off x="6264638" y="4765677"/>
            <a:ext cx="1777728" cy="1101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4658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u="sng" dirty="0" smtClean="0"/>
              <a:t>Цель: </a:t>
            </a:r>
            <a:r>
              <a:rPr lang="ru-RU" dirty="0" smtClean="0"/>
              <a:t>Развитие интереса у детей дошкольного возраста к здоровому образу жизни, через пополнение знаний о спорте </a:t>
            </a:r>
          </a:p>
          <a:p>
            <a:pPr marL="0" indent="0">
              <a:buNone/>
            </a:pPr>
            <a:r>
              <a:rPr lang="ru-RU" b="1" i="1" u="sng" dirty="0" smtClean="0"/>
              <a:t>Задачи</a:t>
            </a:r>
            <a:r>
              <a:rPr lang="ru-RU" dirty="0" smtClean="0"/>
              <a:t>: Развитие у детей любознательности, формирование познавательных действий, первичных представлений о объектах  окружающего мира.</a:t>
            </a:r>
          </a:p>
          <a:p>
            <a:pPr marL="0" indent="0">
              <a:buNone/>
            </a:pPr>
            <a:r>
              <a:rPr lang="ru-RU" dirty="0" smtClean="0"/>
              <a:t>Обогащение активного словаря, понимание на слух текстов.</a:t>
            </a:r>
          </a:p>
          <a:p>
            <a:pPr marL="0" indent="0">
              <a:buNone/>
            </a:pPr>
            <a:r>
              <a:rPr lang="ru-RU" dirty="0" smtClean="0"/>
              <a:t>Формирование начальных представлений о некоторых вида спорта , становление ценностей  здорового образа жизни.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769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.gifmania.com.tr/Hareketli-Gifler-Spor/Gif-Resimleri-Futbol/Animasyonlar-Futbolcular/Futbolcular-8812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2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1001banket.com/d/359086/d/gif_futbol1_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0773" y="-331076"/>
            <a:ext cx="4449051" cy="718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lovethisgif.com/uploaded_images/131249-Fifa-Pediu-Para-Governo-Brasileiro-Suspender-C-digo-De-Defesa-Do-...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3628" y="-945930"/>
            <a:ext cx="3957145" cy="796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548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Звезды мирового футбола </a:t>
            </a:r>
            <a:endParaRPr lang="ru-RU" dirty="0"/>
          </a:p>
        </p:txBody>
      </p:sp>
      <p:pic>
        <p:nvPicPr>
          <p:cNvPr id="21508" name="Picture 4" descr="http://n4k.ru/uploads/posts/2010-02/1265965213_4201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334" y="1369673"/>
            <a:ext cx="280987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://dev.xsport.ua/upload/news-photos/football6/%D0%BF%D0%B5%D0%BB%D0%B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2967" y="1369673"/>
            <a:ext cx="2861711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s://images1.minutemediacdn.com/production/1200x630/5a663df5526855eec000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334" y="4223658"/>
            <a:ext cx="2809875" cy="199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http://bigtimi.com/wp-content/uploads/2014/07/messi-celebra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2547" y="4223658"/>
            <a:ext cx="2925082" cy="199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http://www.fiesta.city/uploads/slider_image/image/85413/v880_51kXYtHMub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485" y="4223658"/>
            <a:ext cx="2753193" cy="199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s5o.ru/storage/simple/ru/edt/96/02/53/05/ruefa46797105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2961" y="1369673"/>
            <a:ext cx="3034667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69286" y="2340428"/>
            <a:ext cx="2884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Аршавин</a:t>
            </a:r>
          </a:p>
          <a:p>
            <a:r>
              <a:rPr lang="ru-RU" dirty="0" err="1" smtClean="0"/>
              <a:t>Акинфеев</a:t>
            </a:r>
            <a:r>
              <a:rPr lang="ru-RU" dirty="0" smtClean="0"/>
              <a:t> </a:t>
            </a:r>
          </a:p>
          <a:p>
            <a:r>
              <a:rPr lang="ru-RU" dirty="0" smtClean="0"/>
              <a:t>Пеле </a:t>
            </a:r>
          </a:p>
          <a:p>
            <a:r>
              <a:rPr lang="ru-RU" dirty="0" smtClean="0"/>
              <a:t>Рональдо </a:t>
            </a:r>
          </a:p>
          <a:p>
            <a:r>
              <a:rPr lang="ru-RU" dirty="0" err="1" smtClean="0"/>
              <a:t>Мейси</a:t>
            </a:r>
            <a:endParaRPr lang="ru-RU" dirty="0" smtClean="0"/>
          </a:p>
          <a:p>
            <a:r>
              <a:rPr lang="ru-RU" dirty="0" smtClean="0"/>
              <a:t>Киржаков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897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FIFA </a:t>
            </a:r>
            <a:endParaRPr lang="ru-RU" dirty="0"/>
          </a:p>
        </p:txBody>
      </p:sp>
      <p:pic>
        <p:nvPicPr>
          <p:cNvPr id="22532" name="Picture 4" descr="http://www.wallpapershdbackground.com/wp-content/uploads/2017/09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177" y="0"/>
            <a:ext cx="122341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26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4434"/>
          </a:xfrm>
        </p:spPr>
        <p:txBody>
          <a:bodyPr/>
          <a:lstStyle/>
          <a:p>
            <a:r>
              <a:rPr lang="ru-RU" dirty="0" smtClean="0"/>
              <a:t>Интересный  факт о футболе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19349"/>
            <a:ext cx="8596668" cy="472201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Футбольная </a:t>
            </a:r>
            <a:r>
              <a:rPr lang="ru-RU" dirty="0" err="1"/>
              <a:t>кричалка</a:t>
            </a:r>
            <a:r>
              <a:rPr lang="ru-RU" dirty="0"/>
              <a:t> «Оле-Оле-Оле» происходит из Испании, где слово «Оле» выкрикивалось на корриде или танцах фламенко. </a:t>
            </a:r>
          </a:p>
        </p:txBody>
      </p:sp>
      <p:pic>
        <p:nvPicPr>
          <p:cNvPr id="23556" name="Picture 4" descr="30 интересных фактов о футбол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2251" y="2116183"/>
            <a:ext cx="7212619" cy="418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129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Футбол играют круглый год </a:t>
            </a:r>
            <a:endParaRPr lang="ru-RU" dirty="0"/>
          </a:p>
        </p:txBody>
      </p:sp>
      <p:pic>
        <p:nvPicPr>
          <p:cNvPr id="24578" name="Picture 2" descr="http://www.sergiev-posad.ru/www/2009/news/FOOTBOLKRGO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4937" y="1346776"/>
            <a:ext cx="3411340" cy="243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sadposelok.ru/upload/medialibrary/7c1/7c12de9ac756d85678a1df0a3d7c0da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0498" y="1335314"/>
            <a:ext cx="3694345" cy="244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www.stihi.ru/pics/2016/11/16/12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842" y="4069955"/>
            <a:ext cx="3559531" cy="264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ulkms.ru/images/photos/medium/article4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0498" y="4018733"/>
            <a:ext cx="3787719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674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Разновидности футбола </a:t>
            </a:r>
            <a:endParaRPr lang="ru-RU" dirty="0"/>
          </a:p>
        </p:txBody>
      </p:sp>
      <p:pic>
        <p:nvPicPr>
          <p:cNvPr id="25602" name="Picture 2" descr="http://imenno.ru/wp-content/uploads/2013/11/minifu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841" y="1389881"/>
            <a:ext cx="3128130" cy="234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afisha.mosreg.ru/sites/default/files/futbol7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8235" y="1180875"/>
            <a:ext cx="3586292" cy="234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fckremen.com/uploads/posts/2012-07/1341255936_dsc_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1901" y="3683726"/>
            <a:ext cx="3010354" cy="280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204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футбол играют все!</a:t>
            </a:r>
            <a:endParaRPr lang="ru-RU" dirty="0"/>
          </a:p>
        </p:txBody>
      </p:sp>
      <p:pic>
        <p:nvPicPr>
          <p:cNvPr id="26626" name="Picture 2" descr="http://www.pressa.tv/uploads/posts/2014-06/1403979033_f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681" y="1429069"/>
            <a:ext cx="3561360" cy="259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get.wallhere.com/photo/animals-grass-dog-soccer-ball-Jack-Russell-Terrier-Harrier-mammal-1920x1080-px-vertebrate-dog-like-mammal-spaniel-dog-breed-terrier-american-foxhound-english-foxhound-russell-terrier-danish-swedish-farmdog-parson-russell-terrier-729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8694" y="1429069"/>
            <a:ext cx="4006937" cy="259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s://cs6.pikabu.ru/post_img/2015/04/28/0/1430169798_2128747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7426" y="1429069"/>
            <a:ext cx="3397523" cy="259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://xoxi.ru/uploads/posts/2010-07/1279088436_zwery_10_xoxi.r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992"/>
          <a:stretch/>
        </p:blipFill>
        <p:spPr bwMode="auto">
          <a:xfrm>
            <a:off x="2781195" y="3810771"/>
            <a:ext cx="2143488" cy="286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://3.bp.blogspot.com/-4sE8SjQJgZ0/TwKWEF8vX3I/AAAAAAAAEWc/LMG7I7UNZuo/s1600/Dog-Playing-Soccer-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9976" y="3810770"/>
            <a:ext cx="3649709" cy="286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51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341877" cy="1320800"/>
          </a:xfrm>
        </p:spPr>
        <p:txBody>
          <a:bodyPr/>
          <a:lstStyle/>
          <a:p>
            <a:r>
              <a:rPr lang="ru-RU" dirty="0" smtClean="0"/>
              <a:t>Города принимающие участие в </a:t>
            </a:r>
            <a:r>
              <a:rPr lang="en-US" dirty="0" smtClean="0"/>
              <a:t>FIFA</a:t>
            </a:r>
            <a:r>
              <a:rPr lang="ru-RU" dirty="0"/>
              <a:t> </a:t>
            </a:r>
            <a:r>
              <a:rPr lang="ru-RU" dirty="0" smtClean="0"/>
              <a:t>2018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Чемпионат примут 11 российских городов: Москва, Санкт-Петербург, Самара, Саранск, Ростов-на-Дону, Сочи, Казань, Калининград, Волгоград, Нижний Новгород и Екатеринбург</a:t>
            </a:r>
          </a:p>
        </p:txBody>
      </p:sp>
      <p:pic>
        <p:nvPicPr>
          <p:cNvPr id="27652" name="Picture 4" descr="http://images.vfl.ru/ii/1431073279/007c3583/867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7255" y="3183862"/>
            <a:ext cx="50768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911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8526"/>
            <a:ext cx="9995020" cy="1320800"/>
          </a:xfrm>
        </p:spPr>
        <p:txBody>
          <a:bodyPr/>
          <a:lstStyle/>
          <a:p>
            <a:r>
              <a:rPr lang="ru-RU" dirty="0" smtClean="0"/>
              <a:t>Строительство </a:t>
            </a:r>
            <a:r>
              <a:rPr lang="ru-RU" dirty="0"/>
              <a:t>стадиона в </a:t>
            </a:r>
            <a:r>
              <a:rPr lang="ru-RU" dirty="0" smtClean="0"/>
              <a:t>Самаре </a:t>
            </a:r>
            <a:r>
              <a:rPr lang="ru-RU" dirty="0"/>
              <a:t>к чемпионату мира 2018 </a:t>
            </a:r>
          </a:p>
        </p:txBody>
      </p:sp>
      <p:pic>
        <p:nvPicPr>
          <p:cNvPr id="28674" name="Picture 2" descr="http://samara.mk.ru/upload/userfiles2/25-01-2018/SsoifuiA3k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074" y="1349560"/>
            <a:ext cx="4140594" cy="23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progorodsamara.ru/userfiles/picoriginal/img-20140512092941-7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9535" y="1270000"/>
            <a:ext cx="4007944" cy="225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://www.vladtime.ru/uploads/posts/2016-05/1462707025_jfql7c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9535" y="3618411"/>
            <a:ext cx="4007944" cy="283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://stadiums.at.ua/_nw/315/002418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074" y="3739580"/>
            <a:ext cx="4140594" cy="271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650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Детские футбольные клубы в Самаре </a:t>
            </a:r>
            <a:endParaRPr lang="ru-RU" dirty="0"/>
          </a:p>
        </p:txBody>
      </p:sp>
      <p:pic>
        <p:nvPicPr>
          <p:cNvPr id="29698" name="Picture 2" descr="https://sportschools.ru/uploads/0-2a1b696c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334" y="1572760"/>
            <a:ext cx="3307012" cy="248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www.kc-camapa.ru/img/children/1280x720/2012-2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1378" y="1572760"/>
            <a:ext cx="4057046" cy="248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www.kc-camapa.ru/img/news/640/20141012d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1678" y="3579341"/>
            <a:ext cx="5108756" cy="287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://samara.kartasporta.ru/files/img/photo_34269_6050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0797" y="3579341"/>
            <a:ext cx="4271347" cy="284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136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ttps://4.404content.com/1/27/2A/951343366688212064/fullsiz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6392"/>
            <a:ext cx="12192000" cy="692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537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http://www.kc-camapa.ru/img/news/960/20170901d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334" y="770277"/>
            <a:ext cx="4991946" cy="313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im0-tub-ru.yandex.net/i?id=559a66bca84cb9c6740c09796510b4d9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404" y="897250"/>
            <a:ext cx="4077626" cy="30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s://www.pfl-russia.com/upload/resize_cache/iblock/fb4/736_736_0/fb4589b4982c881a486303ba26901cd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582" b="15329"/>
          <a:stretch/>
        </p:blipFill>
        <p:spPr bwMode="auto">
          <a:xfrm>
            <a:off x="920060" y="4288541"/>
            <a:ext cx="4506494" cy="208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s://cdn1.img.rsport.ru/images/112852/82/11285282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404" y="4193177"/>
            <a:ext cx="4234380" cy="228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012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Настольные игры в футбол </a:t>
            </a:r>
            <a:endParaRPr lang="ru-RU" dirty="0"/>
          </a:p>
        </p:txBody>
      </p:sp>
      <p:pic>
        <p:nvPicPr>
          <p:cNvPr id="31746" name="Picture 2" descr="http://www.detskshop.ru/images/7416/1-7416-Nastolnyj-futbol-8220-Standart82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495" y="1716451"/>
            <a:ext cx="4816684" cy="32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jumpandplay.ru/wa-data/public/shop/products/65/02/265/images/705/705.9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7370" y="1930400"/>
            <a:ext cx="4533990" cy="301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msk.igrushki-shop.ru/image/data/cart-tovars/nastolnye/550071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689" y="4288970"/>
            <a:ext cx="2917372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103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Мультфильмы </a:t>
            </a:r>
            <a:r>
              <a:rPr lang="ru-RU" smtClean="0"/>
              <a:t>о футболе </a:t>
            </a:r>
            <a:endParaRPr lang="ru-RU" dirty="0"/>
          </a:p>
        </p:txBody>
      </p:sp>
      <p:pic>
        <p:nvPicPr>
          <p:cNvPr id="32770" name="Picture 2" descr="https://fs00.infourok.ru/images/doc/241/208129/1/hello_html_66bdc19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334" y="2126230"/>
            <a:ext cx="28575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://igry-shararam.ru/wp-content/uploads/2015/03/novye-smeshariki-337x19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2810" y="2126229"/>
            <a:ext cx="32099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https://i.ytimg.com/vi/rar5dCN-8zg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4357" y="2126228"/>
            <a:ext cx="3291323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http://cdn.welcome2018.com/upload/iblock/b58/still0405_00033.jpg?14601165909489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94" t="-1469" r="15097" b="4685"/>
          <a:stretch/>
        </p:blipFill>
        <p:spPr bwMode="auto">
          <a:xfrm>
            <a:off x="2373645" y="3986852"/>
            <a:ext cx="3056709" cy="226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http://multsonline.ru/uploads/posts/2010-11/1289456043_1259175827_kak-kazaki-v-futbol-igral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3567" y="3986853"/>
            <a:ext cx="3445262" cy="226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390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5o.ru/storage/simple/ru/edt/46/71/19/06/rueb5298fe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857" y="0"/>
            <a:ext cx="12394134" cy="70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2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http://golos-buryatyi.ru/wp-content/uploads/2016/10/volk-zabiva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0433" cy="687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534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060" y="490493"/>
            <a:ext cx="8596668" cy="1320800"/>
          </a:xfrm>
        </p:spPr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Футбол одна из древнейших игр и до сих пор остается одной из самых популярных игр в России.</a:t>
            </a:r>
          </a:p>
          <a:p>
            <a:pPr marL="0" indent="0">
              <a:buNone/>
            </a:pPr>
            <a:r>
              <a:rPr lang="ru-RU" dirty="0" smtClean="0"/>
              <a:t>Футбол- </a:t>
            </a:r>
            <a:r>
              <a:rPr lang="ru-RU" dirty="0"/>
              <a:t>самая лучшая игра с футболом мы навсегда! Футбол- это круто, футбол- это класс, Россия, вперёд, и приз будет наш! </a:t>
            </a:r>
          </a:p>
        </p:txBody>
      </p:sp>
      <p:pic>
        <p:nvPicPr>
          <p:cNvPr id="35846" name="Picture 6" descr="https://im0.kommersant.ru/Issues.photo/REGIONS/ROSTOV_News/2017/07/25/KMO_159467_00041_1_t222_131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4169" y="3548460"/>
            <a:ext cx="3854722" cy="293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73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143" y="473304"/>
            <a:ext cx="9797143" cy="4969554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None/>
            </a:pPr>
            <a:r>
              <a:rPr lang="ru-RU" altLang="ru-RU" sz="3200" b="1" dirty="0"/>
              <a:t>Описание работы с алгоритмом использования электронного интерактивного дидактического </a:t>
            </a:r>
            <a:r>
              <a:rPr lang="ru-RU" altLang="ru-RU" sz="3200" b="1" dirty="0" smtClean="0"/>
              <a:t> пособия </a:t>
            </a:r>
            <a:r>
              <a:rPr lang="ru-RU" altLang="ru-RU" sz="3200" b="1" dirty="0"/>
              <a:t>в образовательном процессе</a:t>
            </a:r>
            <a:endParaRPr lang="ru-RU" altLang="ru-RU" sz="3200" dirty="0"/>
          </a:p>
          <a:p>
            <a:pPr>
              <a:buFontTx/>
              <a:buNone/>
            </a:pPr>
            <a:r>
              <a:rPr lang="ru-RU" altLang="ru-RU" sz="3200" dirty="0"/>
              <a:t>Тема пособия: </a:t>
            </a:r>
            <a:r>
              <a:rPr lang="ru-RU" altLang="ru-RU" sz="3200" dirty="0" smtClean="0"/>
              <a:t>«Все о футболе»</a:t>
            </a:r>
            <a:endParaRPr lang="ru-RU" altLang="ru-RU" sz="3200" dirty="0"/>
          </a:p>
          <a:p>
            <a:pPr>
              <a:buFontTx/>
              <a:buNone/>
            </a:pPr>
            <a:r>
              <a:rPr lang="ru-RU" altLang="ru-RU" sz="3200" dirty="0"/>
              <a:t>Возраст целевой группы: старший дошкольный</a:t>
            </a:r>
          </a:p>
          <a:p>
            <a:pPr>
              <a:buFontTx/>
              <a:buNone/>
            </a:pPr>
            <a:r>
              <a:rPr lang="ru-RU" altLang="ru-RU" sz="3200" dirty="0"/>
              <a:t>Цель пособия: </a:t>
            </a:r>
            <a:r>
              <a:rPr lang="ru-RU" sz="3200" dirty="0"/>
              <a:t>Развитие интереса у детей дошкольного возраста к здоровому образу жизни, через пополнение знаний о спорте </a:t>
            </a:r>
            <a:endParaRPr lang="ru-RU" sz="3200" dirty="0" smtClean="0"/>
          </a:p>
          <a:p>
            <a:pPr>
              <a:buFontTx/>
              <a:buNone/>
            </a:pPr>
            <a:r>
              <a:rPr lang="ru-RU" altLang="ru-RU" sz="3200" dirty="0" smtClean="0"/>
              <a:t>Задачи пособия: </a:t>
            </a:r>
            <a:r>
              <a:rPr lang="ru-RU" altLang="ru-RU" sz="3200" dirty="0"/>
              <a:t>р</a:t>
            </a:r>
            <a:r>
              <a:rPr lang="ru-RU" sz="3200" dirty="0" smtClean="0"/>
              <a:t>азвитие </a:t>
            </a:r>
            <a:r>
              <a:rPr lang="ru-RU" sz="3200" dirty="0"/>
              <a:t>у детей любознательности, формирование познавательных действий, первичных представлений о объектах  окружающего мира</a:t>
            </a:r>
            <a:r>
              <a:rPr lang="ru-RU" sz="800" dirty="0"/>
              <a:t>.</a:t>
            </a:r>
          </a:p>
          <a:p>
            <a:pPr>
              <a:buFontTx/>
              <a:buNone/>
            </a:pPr>
            <a:endParaRPr lang="ru-RU" altLang="ru-RU" sz="3200" dirty="0"/>
          </a:p>
          <a:p>
            <a:pPr>
              <a:buFontTx/>
              <a:buNone/>
            </a:pPr>
            <a:r>
              <a:rPr lang="ru-RU" altLang="ru-RU" sz="3200" dirty="0"/>
              <a:t> </a:t>
            </a:r>
            <a:r>
              <a:rPr lang="ru-RU" altLang="ru-RU" sz="3200" dirty="0" smtClean="0"/>
              <a:t>                                                                                                     </a:t>
            </a:r>
            <a:r>
              <a:rPr lang="ru-RU" altLang="ru-RU" sz="3200" b="1" u="sng" dirty="0" smtClean="0"/>
              <a:t>Алгоритм </a:t>
            </a:r>
            <a:r>
              <a:rPr lang="ru-RU" altLang="ru-RU" sz="3200" b="1" u="sng" dirty="0"/>
              <a:t>работы со слайдами:</a:t>
            </a:r>
          </a:p>
          <a:p>
            <a:pPr>
              <a:buFontTx/>
              <a:buNone/>
            </a:pPr>
            <a:r>
              <a:rPr lang="ru-RU" altLang="ru-RU" sz="3200" b="1" dirty="0"/>
              <a:t>№ слайда</a:t>
            </a:r>
            <a:r>
              <a:rPr lang="ru-RU" altLang="ru-RU" sz="3200" dirty="0"/>
              <a:t>, </a:t>
            </a:r>
            <a:r>
              <a:rPr lang="ru-RU" altLang="ru-RU" sz="3200" b="1" dirty="0"/>
              <a:t>Действия и возможный вариант пояснений педагога</a:t>
            </a:r>
            <a:r>
              <a:rPr lang="ru-RU" altLang="ru-RU" sz="3200" b="1" dirty="0" smtClean="0"/>
              <a:t>.</a:t>
            </a:r>
            <a:endParaRPr lang="ru-RU" altLang="ru-RU" sz="3200" dirty="0"/>
          </a:p>
          <a:p>
            <a:pPr marL="0" indent="0">
              <a:buNone/>
            </a:pPr>
            <a:r>
              <a:rPr lang="ru-RU" altLang="ru-RU" sz="3200" b="1" dirty="0"/>
              <a:t>№ </a:t>
            </a:r>
            <a:r>
              <a:rPr lang="ru-RU" altLang="ru-RU" sz="3200" b="1" dirty="0" smtClean="0"/>
              <a:t>3 </a:t>
            </a:r>
            <a:r>
              <a:rPr lang="ru-RU" sz="3200" dirty="0" smtClean="0"/>
              <a:t>Футбол </a:t>
            </a:r>
            <a:r>
              <a:rPr lang="ru-RU" sz="3200" dirty="0"/>
              <a:t>(от англ. </a:t>
            </a:r>
            <a:r>
              <a:rPr lang="ru-RU" sz="3200" dirty="0" err="1"/>
              <a:t>foot</a:t>
            </a:r>
            <a:r>
              <a:rPr lang="ru-RU" sz="3200" dirty="0"/>
              <a:t> — ступня, </a:t>
            </a:r>
            <a:r>
              <a:rPr lang="ru-RU" sz="3200" dirty="0" err="1"/>
              <a:t>ball</a:t>
            </a:r>
            <a:r>
              <a:rPr lang="ru-RU" sz="3200" dirty="0"/>
              <a:t> — мяч) — командный вид спорта, в котором целью является забить мяч в ворота соперника ногами или другими частями тела (кроме рук) большее количество раз, чем команда </a:t>
            </a:r>
            <a:r>
              <a:rPr lang="ru-RU" sz="3200" dirty="0" smtClean="0"/>
              <a:t>соперника.          Игры</a:t>
            </a:r>
            <a:r>
              <a:rPr lang="ru-RU" sz="3200" dirty="0"/>
              <a:t>, похожие на современный футбол, существовали довольно давно у разных народов, однако первые записанные правила датированы 1848 годом. Датой рождения футбола считается 1863 год, когда была организована первая Ассоциация футбола и составлены правила, похожие на современные</a:t>
            </a:r>
          </a:p>
          <a:p>
            <a:pPr>
              <a:buFontTx/>
              <a:buNone/>
            </a:pPr>
            <a:r>
              <a:rPr lang="ru-RU" altLang="ru-RU" sz="3200" b="1" dirty="0" smtClean="0"/>
              <a:t>№4</a:t>
            </a:r>
            <a:r>
              <a:rPr lang="ru-RU" sz="3200" dirty="0"/>
              <a:t> Футбол впервые появился в России в конце XIX века. А в 1893 году 13 сентября в Санкт-Петербурге был официально сыгран первый футбольный матч России. Но футбол в России существовал и до этого. Как и в других странах в России были игры с мячом, похожие на футбол. Играли в лаптях на льду рек или на базарных площадях кожаным мячом, набитым перьями. Одна из таких игр называлась «</a:t>
            </a:r>
            <a:r>
              <a:rPr lang="ru-RU" sz="3200" dirty="0" err="1"/>
              <a:t>шалыгой</a:t>
            </a:r>
            <a:r>
              <a:rPr lang="ru-RU" sz="3200" dirty="0"/>
              <a:t>»: игроки ногами стремились загнать мяч в «город» противника.</a:t>
            </a:r>
            <a:endParaRPr lang="ru-RU" altLang="ru-RU" sz="3200" dirty="0"/>
          </a:p>
          <a:p>
            <a:pPr marL="0" indent="0">
              <a:buNone/>
            </a:pPr>
            <a:r>
              <a:rPr lang="ru-RU" altLang="ru-RU" sz="3200" b="1" dirty="0" smtClean="0"/>
              <a:t>№5</a:t>
            </a:r>
            <a:r>
              <a:rPr lang="ru-RU" sz="3200" dirty="0" smtClean="0"/>
              <a:t>-Судья-Помощник </a:t>
            </a:r>
            <a:r>
              <a:rPr lang="ru-RU" sz="3200" dirty="0"/>
              <a:t>судьи </a:t>
            </a:r>
            <a:r>
              <a:rPr lang="ru-RU" sz="3200" dirty="0" smtClean="0"/>
              <a:t>- </a:t>
            </a:r>
            <a:r>
              <a:rPr lang="ru-RU" sz="3200" dirty="0"/>
              <a:t>Продолжительность игры </a:t>
            </a:r>
            <a:r>
              <a:rPr lang="ru-RU" sz="3200" dirty="0" smtClean="0"/>
              <a:t>- </a:t>
            </a:r>
            <a:r>
              <a:rPr lang="ru-RU" sz="3200" dirty="0"/>
              <a:t>Мяч в игре, в не </a:t>
            </a:r>
            <a:r>
              <a:rPr lang="ru-RU" sz="3200" dirty="0" smtClean="0"/>
              <a:t>игры-Нарушение -</a:t>
            </a:r>
            <a:r>
              <a:rPr lang="ru-RU" sz="3200" dirty="0"/>
              <a:t>Штрафной </a:t>
            </a:r>
            <a:r>
              <a:rPr lang="ru-RU" sz="3200" dirty="0" smtClean="0"/>
              <a:t>-</a:t>
            </a:r>
            <a:r>
              <a:rPr lang="ru-RU" sz="3200" dirty="0"/>
              <a:t>11 метровый удар </a:t>
            </a:r>
            <a:r>
              <a:rPr lang="ru-RU" sz="3200" dirty="0" smtClean="0"/>
              <a:t>-</a:t>
            </a:r>
            <a:r>
              <a:rPr lang="ru-RU" sz="3200" dirty="0"/>
              <a:t>Выбрасывание </a:t>
            </a:r>
            <a:r>
              <a:rPr lang="ru-RU" sz="3200" dirty="0" smtClean="0"/>
              <a:t>мяча-Удар </a:t>
            </a:r>
            <a:r>
              <a:rPr lang="ru-RU" sz="3200" dirty="0"/>
              <a:t>от ворот </a:t>
            </a:r>
            <a:r>
              <a:rPr lang="ru-RU" sz="3200" dirty="0" smtClean="0"/>
              <a:t>-</a:t>
            </a:r>
            <a:r>
              <a:rPr lang="ru-RU" sz="3200" dirty="0"/>
              <a:t>Удар головой </a:t>
            </a:r>
          </a:p>
          <a:p>
            <a:pPr>
              <a:buNone/>
            </a:pPr>
            <a:r>
              <a:rPr lang="ru-RU" altLang="ru-RU" sz="3200" b="1" dirty="0" smtClean="0"/>
              <a:t>№9</a:t>
            </a:r>
            <a:r>
              <a:rPr lang="ru-RU" sz="3200" dirty="0"/>
              <a:t>Итак, одиннадцать спортсменов стартового состава, а также запас – вот сколько игроков в составе футбольной команды. Конечно, каждый из них занимает свою позицию. У каждого – своя роль. Главные позиции – это нападающий, защитник и полузащитник. И, конечно же, вратарь.</a:t>
            </a:r>
          </a:p>
          <a:p>
            <a:pPr>
              <a:buNone/>
            </a:pPr>
            <a:r>
              <a:rPr lang="ru-RU" altLang="ru-RU" sz="3200" b="1" dirty="0" smtClean="0"/>
              <a:t>№10</a:t>
            </a:r>
            <a:r>
              <a:rPr lang="ru-RU" sz="3200" dirty="0"/>
              <a:t>Это атакующий игрок, который располагается ближе всех остальных к воротам своего соперника. Главная его цель – забить гол.</a:t>
            </a:r>
          </a:p>
          <a:p>
            <a:pPr>
              <a:buFontTx/>
              <a:buNone/>
            </a:pPr>
            <a:r>
              <a:rPr lang="ru-RU" altLang="ru-RU" sz="3200" b="1" dirty="0" smtClean="0"/>
              <a:t>№</a:t>
            </a:r>
            <a:r>
              <a:rPr lang="ru-RU" altLang="ru-RU" sz="3200" b="1" dirty="0"/>
              <a:t>11Он действует между полузащитником и вратарём, в основном, на своей половине поля, недалеко от штрафной площадки. Главная цель защитника – не дать нападающему другой команды забить гол или близко подобраться к воротам. Основная позиция – центральная.</a:t>
            </a:r>
          </a:p>
          <a:p>
            <a:pPr>
              <a:buFontTx/>
              <a:buNone/>
            </a:pPr>
            <a:r>
              <a:rPr lang="ru-RU" altLang="ru-RU" sz="3200" dirty="0"/>
              <a:t>№12Главная задача – помочь оборонным и нападающим игрокам. Существует центральный полузащитник, опорный, плеймейкер, атакующий, крайний и “от штрафной до штрафной”. Итак, первый из перечисленных является опорой команды. Он создаёт голевые моменты. Здесь нужно искусство паса, мощный точный удар и дриблинг.</a:t>
            </a:r>
          </a:p>
          <a:p>
            <a:pPr>
              <a:buFontTx/>
              <a:buNone/>
            </a:pPr>
            <a:r>
              <a:rPr lang="ru-RU" altLang="ru-RU" sz="3200" dirty="0" smtClean="0"/>
              <a:t>№13</a:t>
            </a:r>
            <a:r>
              <a:rPr lang="ru-RU" altLang="ru-RU" sz="3200" b="1" dirty="0" smtClean="0"/>
              <a:t>Несмотря </a:t>
            </a:r>
            <a:r>
              <a:rPr lang="ru-RU" altLang="ru-RU" sz="3200" b="1" dirty="0"/>
              <a:t>на то, сколько футболистов в команде может быть вообще, важнейшей позицией остается вратарь. Голкипер – именно от него зависит то, сколько команда “сохранит” мячей. Здесь нужна предельная внимательность и моментальная реакция. Вратарь обязан находиться в постоянном напряжении, поскольку в большинстве случаев количество пропущенных мячей зависит от него</a:t>
            </a:r>
            <a:r>
              <a:rPr lang="ru-RU" altLang="ru-RU" sz="3200" b="1" dirty="0" smtClean="0"/>
              <a:t>.</a:t>
            </a:r>
          </a:p>
          <a:p>
            <a:pPr>
              <a:buFontTx/>
              <a:buNone/>
            </a:pPr>
            <a:r>
              <a:rPr lang="ru-RU" altLang="ru-RU" sz="3200" b="1" dirty="0"/>
              <a:t>№15 Желтая карточка означает нарушение и дается футболистам в следующих случаях:</a:t>
            </a:r>
          </a:p>
          <a:p>
            <a:pPr>
              <a:buFontTx/>
              <a:buNone/>
            </a:pPr>
            <a:r>
              <a:rPr lang="ru-RU" altLang="ru-RU" sz="3200" b="1" dirty="0"/>
              <a:t>За умышленное затягивание игрового времени</a:t>
            </a:r>
          </a:p>
          <a:p>
            <a:pPr>
              <a:buFontTx/>
              <a:buNone/>
            </a:pPr>
            <a:r>
              <a:rPr lang="ru-RU" altLang="ru-RU" sz="3200" b="1" dirty="0"/>
              <a:t>За вход или выход в игру без разрешения судьи</a:t>
            </a:r>
          </a:p>
          <a:p>
            <a:pPr>
              <a:buFontTx/>
              <a:buNone/>
            </a:pPr>
            <a:r>
              <a:rPr lang="ru-RU" altLang="ru-RU" sz="3200" b="1" dirty="0"/>
              <a:t>За грубую игру на поле</a:t>
            </a:r>
          </a:p>
          <a:p>
            <a:pPr>
              <a:buFontTx/>
              <a:buNone/>
            </a:pPr>
            <a:r>
              <a:rPr lang="ru-RU" altLang="ru-RU" sz="3200" b="1" dirty="0"/>
              <a:t>За симуляцию</a:t>
            </a:r>
          </a:p>
          <a:p>
            <a:pPr>
              <a:buFontTx/>
              <a:buNone/>
            </a:pPr>
            <a:r>
              <a:rPr lang="ru-RU" altLang="ru-RU" sz="3200" b="1" dirty="0"/>
              <a:t>За разговоры и споры с арбитром матча</a:t>
            </a:r>
          </a:p>
          <a:p>
            <a:pPr>
              <a:buFontTx/>
              <a:buNone/>
            </a:pPr>
            <a:r>
              <a:rPr lang="ru-RU" altLang="ru-RU" sz="3200" b="1" dirty="0"/>
              <a:t>За игру рукой, которую судья посчитал умышленной</a:t>
            </a:r>
          </a:p>
          <a:p>
            <a:pPr>
              <a:buFontTx/>
              <a:buNone/>
            </a:pPr>
            <a:r>
              <a:rPr lang="ru-RU" altLang="ru-RU" sz="3200" b="1" dirty="0"/>
              <a:t>За удар до свистка при исполнении штрафных ударов или за удар по мячу после свистка в случае остановки игры.</a:t>
            </a:r>
          </a:p>
          <a:p>
            <a:pPr>
              <a:buFontTx/>
              <a:buNone/>
            </a:pPr>
            <a:r>
              <a:rPr lang="ru-RU" altLang="ru-RU" sz="3200" b="1" dirty="0"/>
              <a:t>За демонстрацию голого торса во время празднования гола</a:t>
            </a:r>
          </a:p>
          <a:p>
            <a:pPr>
              <a:buFontTx/>
              <a:buNone/>
            </a:pPr>
            <a:endParaRPr lang="ru-RU" altLang="ru-RU" sz="3200" b="1" dirty="0"/>
          </a:p>
          <a:p>
            <a:pPr>
              <a:buFontTx/>
              <a:buNone/>
            </a:pPr>
            <a:endParaRPr lang="ru-RU" altLang="ru-RU" sz="3200" dirty="0"/>
          </a:p>
          <a:p>
            <a:pPr>
              <a:buFontTx/>
              <a:buNone/>
            </a:pPr>
            <a:r>
              <a:rPr lang="ru-RU" altLang="ru-RU" sz="3200" b="1" dirty="0"/>
              <a:t> </a:t>
            </a:r>
            <a:endParaRPr lang="ru-RU" alt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5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250" y="455614"/>
            <a:ext cx="9797877" cy="59451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800" dirty="0" smtClean="0"/>
              <a:t>Продолжение </a:t>
            </a:r>
            <a:r>
              <a:rPr lang="ru-RU" sz="800" dirty="0"/>
              <a:t>№15Красная карточка в футболе показывается :</a:t>
            </a:r>
          </a:p>
          <a:p>
            <a:pPr marL="0" indent="0">
              <a:buNone/>
            </a:pPr>
            <a:r>
              <a:rPr lang="ru-RU" sz="800" dirty="0" smtClean="0"/>
              <a:t>За </a:t>
            </a:r>
            <a:r>
              <a:rPr lang="ru-RU" sz="800" dirty="0"/>
              <a:t>очень грубую игру ( подкаты сзади, оскорбление соперника, умышленный удар соперника)</a:t>
            </a:r>
          </a:p>
          <a:p>
            <a:pPr marL="0" indent="0">
              <a:buNone/>
            </a:pPr>
            <a:r>
              <a:rPr lang="ru-RU" sz="800" dirty="0" smtClean="0"/>
              <a:t>За </a:t>
            </a:r>
            <a:r>
              <a:rPr lang="ru-RU" sz="800" dirty="0"/>
              <a:t>“фол последней надежды”</a:t>
            </a:r>
          </a:p>
          <a:p>
            <a:pPr marL="0" indent="0">
              <a:buNone/>
            </a:pPr>
            <a:r>
              <a:rPr lang="ru-RU" sz="800" dirty="0" smtClean="0"/>
              <a:t>Также </a:t>
            </a:r>
            <a:r>
              <a:rPr lang="ru-RU" sz="800" dirty="0"/>
              <a:t>красная карточка показывается после того как игрок получил вторую желтую карточку за матч, и также получает дисквалификацию на следующий матч</a:t>
            </a:r>
            <a:r>
              <a:rPr lang="ru-RU" sz="800" dirty="0" smtClean="0"/>
              <a:t>.</a:t>
            </a:r>
          </a:p>
          <a:p>
            <a:pPr marL="0" indent="0">
              <a:buNone/>
            </a:pPr>
            <a:r>
              <a:rPr lang="ru-RU" sz="800" dirty="0" smtClean="0"/>
              <a:t>№16</a:t>
            </a:r>
            <a:r>
              <a:rPr lang="ru-RU" sz="800" b="1" i="1" u="sng" dirty="0"/>
              <a:t>Покрытие</a:t>
            </a:r>
            <a:r>
              <a:rPr lang="ru-RU" sz="800" dirty="0"/>
              <a:t>: Матчи могут проводиться как на полях с естественным, так и на полях с искусственным покрытием. Согласно официальным правилам игры в футбол искусственное покрытие должно быть зелёного цвета. </a:t>
            </a:r>
            <a:r>
              <a:rPr lang="ru-RU" sz="800" dirty="0" smtClean="0"/>
              <a:t>        Поле </a:t>
            </a:r>
            <a:r>
              <a:rPr lang="ru-RU" sz="800" dirty="0"/>
              <a:t>для игры имеет форму прямоугольника. Боковая линия обязательно должна быть длиннее линии </a:t>
            </a:r>
            <a:r>
              <a:rPr lang="ru-RU" sz="800" dirty="0" smtClean="0"/>
              <a:t>ворот.              </a:t>
            </a:r>
            <a:r>
              <a:rPr lang="ru-RU" sz="800" b="1" i="1" u="sng" dirty="0" smtClean="0"/>
              <a:t>Размеры </a:t>
            </a:r>
            <a:r>
              <a:rPr lang="ru-RU" sz="800" b="1" i="1" u="sng" dirty="0" err="1" smtClean="0"/>
              <a:t>поля</a:t>
            </a:r>
            <a:r>
              <a:rPr lang="ru-RU" sz="800" dirty="0" err="1" smtClean="0"/>
              <a:t>:Длина</a:t>
            </a:r>
            <a:r>
              <a:rPr lang="ru-RU" sz="800" dirty="0"/>
              <a:t>: минимум 90 м , максимум 120 </a:t>
            </a:r>
            <a:r>
              <a:rPr lang="ru-RU" sz="800" dirty="0" smtClean="0"/>
              <a:t>м Ширина</a:t>
            </a:r>
            <a:r>
              <a:rPr lang="ru-RU" sz="800" dirty="0"/>
              <a:t>: минимум 45 м , максимум 90 м </a:t>
            </a:r>
            <a:r>
              <a:rPr lang="ru-RU" sz="800" dirty="0" smtClean="0"/>
              <a:t> </a:t>
            </a:r>
            <a:r>
              <a:rPr lang="ru-RU" sz="800" b="1" i="1" u="sng" dirty="0" smtClean="0"/>
              <a:t>Разметка</a:t>
            </a:r>
            <a:r>
              <a:rPr lang="ru-RU" sz="800" dirty="0" smtClean="0"/>
              <a:t> </a:t>
            </a:r>
            <a:r>
              <a:rPr lang="ru-RU" sz="800" dirty="0"/>
              <a:t>поля делается линиями шириной не более 12 см (5 дюймов); эти линии входят в площади, которые они ограничивают. Все линии должны быть одинаковой ширины.  Две длинные линии, ограничивающие поле для игры, называются боковыми линиями; две короткие линии — линиями ворот.</a:t>
            </a:r>
          </a:p>
          <a:p>
            <a:pPr marL="0" indent="0">
              <a:buNone/>
            </a:pPr>
            <a:r>
              <a:rPr lang="ru-RU" sz="800" b="1" i="1" u="sng" dirty="0"/>
              <a:t>Центр поля </a:t>
            </a:r>
            <a:r>
              <a:rPr lang="ru-RU" sz="800" dirty="0"/>
              <a:t>Поле делится на две половины с помощью средней линии, соединяющей середины боковых линий. Посередине средней линии делается отметка центра поля — сплошной круг диаметром 0.3 м. Вокруг центра поля проводится окружность радиусом 9,15 м . С отметки центра поля в начале каждого из таймов основного и дополнительного времени, а также после каждого забитого гола, выполняется начальный удар.</a:t>
            </a:r>
          </a:p>
          <a:p>
            <a:pPr marL="0" indent="0">
              <a:buNone/>
            </a:pPr>
            <a:r>
              <a:rPr lang="ru-RU" sz="800" b="1" i="1" u="sng" dirty="0"/>
              <a:t>Площадь ворот </a:t>
            </a:r>
            <a:r>
              <a:rPr lang="ru-RU" sz="800" dirty="0"/>
              <a:t>На каждой половине поля размечается площадь ворот — зона, из пределов которой выполняется удар от ворот. Из точек на расстоянии 5,5 м  от внутренней стороны каждой стойки ворот, под прямым углом к линии ворот, вглубь поля проводятся две линии. На расстоянии 5,5 м  эти линии соединяются другой линией, параллельной линии ворот. Таким образом, размеры площади ворот — 18,32 м на 5,5 м .</a:t>
            </a:r>
          </a:p>
          <a:p>
            <a:pPr marL="0" indent="0">
              <a:buNone/>
            </a:pPr>
            <a:r>
              <a:rPr lang="ru-RU" sz="800" b="1" i="1" u="sng" dirty="0"/>
              <a:t>Угловые секторы </a:t>
            </a:r>
            <a:r>
              <a:rPr lang="ru-RU" sz="800" dirty="0"/>
              <a:t>В каждом из четырёх углов поля проводится дуга радиусом 1 м  с центром в углу поля, ограничивающая сектор для исполнения угловых ударов. На расстоянии 9,15 м  от границ угловых секторов у боковых линий и линий ворот могут быть нанесены отметки (с внешней стороны линий, примыкающих к ним под прямым углом), используемые для определения расстояния, на котором находятся игроки при исполнении углового.</a:t>
            </a:r>
          </a:p>
          <a:p>
            <a:pPr marL="0" indent="0">
              <a:buNone/>
            </a:pPr>
            <a:r>
              <a:rPr lang="ru-RU" sz="800" dirty="0" smtClean="0"/>
              <a:t>№17</a:t>
            </a:r>
            <a:r>
              <a:rPr lang="ru-RU" sz="800" dirty="0"/>
              <a:t>Ворота должны быть шириной 7,32 м  и высотой 2,44 м . Ворота должны размещаться по центру каждой из линий ворот (находиться на равном расстоянии от угловых флагштоков) и быть надёжно закреплены на земле; использование переносных ворот допустимо лишь в случае соответствия их данному требованию. Ширина линии ворот равна ширине стоек и перекладины. К воротам и грунту за воротами могут прикрепляться сетки, которые должны быть надежно закреплены и расположены так, чтобы не мешать вратарю.</a:t>
            </a:r>
          </a:p>
          <a:p>
            <a:pPr marL="0" indent="0">
              <a:buNone/>
            </a:pPr>
            <a:r>
              <a:rPr lang="ru-RU" sz="800" dirty="0"/>
              <a:t>Стойки и перекладина ворот должны быть изготовлены из дерева, металла или иного разрешённого соответствующим стандартом материала, иметь в поперечном сечении форму прямоугольника, эллипса, квадрата или круга и быть белого цвета.</a:t>
            </a:r>
          </a:p>
          <a:p>
            <a:pPr marL="0" indent="0">
              <a:buNone/>
            </a:pPr>
            <a:r>
              <a:rPr lang="ru-RU" sz="800" dirty="0" smtClean="0"/>
              <a:t>№ 20</a:t>
            </a:r>
            <a:r>
              <a:rPr lang="ru-RU" sz="800" dirty="0"/>
              <a:t>Первые официальные правила футбола утверждены в 1863 году. </a:t>
            </a:r>
          </a:p>
          <a:p>
            <a:pPr marL="0" indent="0">
              <a:buNone/>
            </a:pPr>
            <a:r>
              <a:rPr lang="ru-RU" sz="800" dirty="0"/>
              <a:t>1875 г. – штанги ворот соединили перекладиной. </a:t>
            </a:r>
          </a:p>
          <a:p>
            <a:pPr marL="0" indent="0">
              <a:buNone/>
            </a:pPr>
            <a:r>
              <a:rPr lang="ru-RU" sz="800" dirty="0"/>
              <a:t>В 1890 г. Запатентовано изобретение – сетка футбольных ворот.</a:t>
            </a:r>
          </a:p>
          <a:p>
            <a:pPr marL="0" indent="0">
              <a:buNone/>
            </a:pPr>
            <a:r>
              <a:rPr lang="ru-RU" sz="800" dirty="0"/>
              <a:t> 1878 г. – появление на футбольном поле свистка. </a:t>
            </a:r>
          </a:p>
          <a:p>
            <a:pPr marL="0" indent="0">
              <a:buNone/>
            </a:pPr>
            <a:r>
              <a:rPr lang="ru-RU" sz="800" dirty="0"/>
              <a:t>1880 – 1881 гг. – появление на поле судьи, а с 1891 г. Судьи выходят на поле с двумя помощниками. </a:t>
            </a:r>
          </a:p>
          <a:p>
            <a:pPr marL="0" indent="0">
              <a:buNone/>
            </a:pPr>
            <a:r>
              <a:rPr lang="ru-RU" sz="800" dirty="0"/>
              <a:t>1891 г. – введение в действие </a:t>
            </a:r>
            <a:r>
              <a:rPr lang="ru-RU" sz="800" dirty="0" err="1"/>
              <a:t>одиннадцатиметро-вого</a:t>
            </a:r>
            <a:r>
              <a:rPr lang="ru-RU" sz="800" dirty="0"/>
              <a:t> удара</a:t>
            </a:r>
          </a:p>
          <a:p>
            <a:pPr marL="0" indent="0">
              <a:buNone/>
            </a:pPr>
            <a:r>
              <a:rPr lang="ru-RU" sz="800" dirty="0" smtClean="0"/>
              <a:t>№ 22</a:t>
            </a:r>
            <a:r>
              <a:rPr lang="ru-RU" sz="800" dirty="0">
                <a:solidFill>
                  <a:schemeClr val="tx1"/>
                </a:solidFill>
              </a:rPr>
              <a:t>Международная футбольная федерация</a:t>
            </a:r>
            <a:r>
              <a:rPr lang="en-US" sz="800" dirty="0">
                <a:solidFill>
                  <a:schemeClr val="tx1"/>
                </a:solidFill>
              </a:rPr>
              <a:t> </a:t>
            </a:r>
            <a:r>
              <a:rPr lang="ru-RU" sz="800" dirty="0">
                <a:solidFill>
                  <a:schemeClr val="tx1"/>
                </a:solidFill>
              </a:rPr>
              <a:t>в русской транслитерации ФИФА́) — структура, управляющая всем мировым футболом. Штаб-квартира ФИФА находится в швейцарском городе Цюрихе. На данный момент президентом ФИФА является </a:t>
            </a:r>
            <a:r>
              <a:rPr lang="ru-RU" sz="800" dirty="0" err="1">
                <a:solidFill>
                  <a:schemeClr val="tx1"/>
                </a:solidFill>
              </a:rPr>
              <a:t>Зепп</a:t>
            </a:r>
            <a:r>
              <a:rPr lang="ru-RU" sz="800" dirty="0">
                <a:solidFill>
                  <a:schemeClr val="tx1"/>
                </a:solidFill>
              </a:rPr>
              <a:t> </a:t>
            </a:r>
            <a:r>
              <a:rPr lang="ru-RU" sz="800" dirty="0" err="1">
                <a:solidFill>
                  <a:schemeClr val="tx1"/>
                </a:solidFill>
              </a:rPr>
              <a:t>Блаттер</a:t>
            </a:r>
            <a:r>
              <a:rPr lang="ru-RU" sz="800" dirty="0">
                <a:solidFill>
                  <a:schemeClr val="tx1"/>
                </a:solidFill>
              </a:rPr>
              <a:t>. Под эгидой ФИФА проходят все футбольные турниры всемирного масштаба, в числе которых чемпионат мира ФИФА, аналогичный турнир среди женщин, молодежные и юношеские турниры, Кубок конфедераций и клубный чемпионат мира.</a:t>
            </a:r>
          </a:p>
          <a:p>
            <a:pPr marL="0" indent="0">
              <a:buNone/>
            </a:pPr>
            <a:r>
              <a:rPr lang="ru-RU" sz="800" dirty="0" smtClean="0"/>
              <a:t>№ 27</a:t>
            </a:r>
            <a:r>
              <a:rPr lang="ru-RU" sz="800" dirty="0"/>
              <a:t>Чемпионат примут 11 российских городов: Москва, Санкт-Петербург, Самара, Саранск, Ростов-на-Дону, Сочи, Казань, Калининград, Волгоград, Нижний Новгород и Екатеринбург</a:t>
            </a:r>
          </a:p>
          <a:p>
            <a:pPr marL="0" indent="0">
              <a:buNone/>
            </a:pPr>
            <a:endParaRPr lang="ru-RU" sz="800" dirty="0"/>
          </a:p>
          <a:p>
            <a:pPr marL="0" indent="0">
              <a:buNone/>
            </a:pPr>
            <a:endParaRPr lang="ru-RU" sz="800" dirty="0"/>
          </a:p>
          <a:p>
            <a:pPr marL="0" indent="0">
              <a:buNone/>
            </a:pPr>
            <a:r>
              <a:rPr lang="ru-RU" sz="800" dirty="0" smtClean="0"/>
              <a:t> 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xmlns="" val="302543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футбола в России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5157409" cy="3880773"/>
          </a:xfrm>
        </p:spPr>
        <p:txBody>
          <a:bodyPr/>
          <a:lstStyle/>
          <a:p>
            <a:r>
              <a:rPr lang="ru-RU" dirty="0"/>
              <a:t>Футбол впервые появился в России в конце XIX века. А в 1893 году 13 сентября в Санкт-Петербурге был официально сыгран первый футбольный матч России. Но футбол в России существовал и до этого. Как и в других странах в России были игры с мячом, похожие на футбол. Играли в лаптях на льду рек или на базарных площадях кожаным мячом, набитым перьями. Одна из таких игр называлась «</a:t>
            </a:r>
            <a:r>
              <a:rPr lang="ru-RU" dirty="0" err="1"/>
              <a:t>шалыгой</a:t>
            </a:r>
            <a:r>
              <a:rPr lang="ru-RU" dirty="0"/>
              <a:t>»: игроки ногами стремились загнать мяч в «город» противника.</a:t>
            </a:r>
          </a:p>
        </p:txBody>
      </p:sp>
      <p:pic>
        <p:nvPicPr>
          <p:cNvPr id="2050" name="Picture 2" descr="https://s.fishki.net/upload/users/2016/07/03/1099094/65193a028c14fb894cbbbc3966396cc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40" b="360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2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razy-ivan.narod.ru/679464_michbann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3372" y="843118"/>
            <a:ext cx="2822172" cy="402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5279571"/>
            <a:ext cx="177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Судья </a:t>
            </a:r>
            <a:endParaRPr lang="ru-RU" dirty="0"/>
          </a:p>
        </p:txBody>
      </p:sp>
      <p:pic>
        <p:nvPicPr>
          <p:cNvPr id="3076" name="Picture 4" descr="http://www.spartakmoskva.ru/userfiles/image/gal/34/1651cf0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19"/>
          <a:stretch/>
        </p:blipFill>
        <p:spPr bwMode="auto">
          <a:xfrm>
            <a:off x="5823856" y="843119"/>
            <a:ext cx="4068869" cy="402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46371" y="5181600"/>
            <a:ext cx="279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Помощники судьи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582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eurosport.com/2013/12/30/1157289-18228425-1600-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9396" y="1137331"/>
            <a:ext cx="6900332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50771" y="5214257"/>
            <a:ext cx="290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r>
              <a:rPr lang="ru-RU" dirty="0"/>
              <a:t> </a:t>
            </a:r>
            <a:r>
              <a:rPr lang="ru-RU" dirty="0" smtClean="0"/>
              <a:t>Нарушение правил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6408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grassrootsmidwest.com/wp-content/uploads/2017/07/football-606230_960_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7599" y="1289731"/>
            <a:ext cx="5822155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4543" y="5464629"/>
            <a:ext cx="241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Выбрасывание мяча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7085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Футбольная команда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В футбольной команде 10 игроков и 1 вратарь </a:t>
            </a:r>
            <a:endParaRPr lang="ru-RU" dirty="0"/>
          </a:p>
        </p:txBody>
      </p:sp>
      <p:pic>
        <p:nvPicPr>
          <p:cNvPr id="7170" name="Picture 2" descr="https://otvet.imgsmail.ru/download/847e2b3d7d9b360c622f9d6f3202235f_i-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2604" y="2583786"/>
            <a:ext cx="571500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732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Футбольная команда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Итак, одиннадцать спортсменов стартового состава, а также запас – вот сколько игроков в составе футбольной команды. Конечно, каждый из них занимает свою позицию. У каждого – своя роль. Главные позиции – это нападающий, защитник и полузащитник. И, конечно же, вратарь.</a:t>
            </a:r>
          </a:p>
        </p:txBody>
      </p:sp>
      <p:pic>
        <p:nvPicPr>
          <p:cNvPr id="15364" name="Picture 4" descr="https://img2.goodfon.ru/original/3300x2103/d/a8/sbornaya-rossii-futbol-igro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4203" y="3416133"/>
            <a:ext cx="5127625" cy="32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055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11604</TotalTime>
  <Words>1312</Words>
  <Application>Microsoft Office PowerPoint</Application>
  <PresentationFormat>Произвольный</PresentationFormat>
  <Paragraphs>122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Грань</vt:lpstr>
      <vt:lpstr>«Всё о футболе»</vt:lpstr>
      <vt:lpstr>Слайд 2</vt:lpstr>
      <vt:lpstr>Слайд 3</vt:lpstr>
      <vt:lpstr>Развитие футбола в России </vt:lpstr>
      <vt:lpstr>Слайд 5</vt:lpstr>
      <vt:lpstr>Слайд 6</vt:lpstr>
      <vt:lpstr>Слайд 7</vt:lpstr>
      <vt:lpstr>Футбольная команда </vt:lpstr>
      <vt:lpstr>Футбольная команда </vt:lpstr>
      <vt:lpstr>Нападающий </vt:lpstr>
      <vt:lpstr>Защитник </vt:lpstr>
      <vt:lpstr>Полузащитник</vt:lpstr>
      <vt:lpstr>Вратарь </vt:lpstr>
      <vt:lpstr>Футбольный матч </vt:lpstr>
      <vt:lpstr>        Желтая и красная карточка </vt:lpstr>
      <vt:lpstr>Слайд 16</vt:lpstr>
      <vt:lpstr>Слайд 17</vt:lpstr>
      <vt:lpstr>Футбольный мяч  </vt:lpstr>
      <vt:lpstr>Футбольная форма</vt:lpstr>
      <vt:lpstr>Слайд 20</vt:lpstr>
      <vt:lpstr>Звезды мирового футбола </vt:lpstr>
      <vt:lpstr>FIFA </vt:lpstr>
      <vt:lpstr>Интересный  факт о футболе </vt:lpstr>
      <vt:lpstr>Футбол играют круглый год </vt:lpstr>
      <vt:lpstr>Разновидности футбола </vt:lpstr>
      <vt:lpstr>В футбол играют все!</vt:lpstr>
      <vt:lpstr>Города принимающие участие в FIFA 2018</vt:lpstr>
      <vt:lpstr>Строительство стадиона в Самаре к чемпионату мира 2018 </vt:lpstr>
      <vt:lpstr>Детские футбольные клубы в Самаре </vt:lpstr>
      <vt:lpstr>Слайд 30</vt:lpstr>
      <vt:lpstr>Настольные игры в футбол </vt:lpstr>
      <vt:lpstr>Мультфильмы о футболе </vt:lpstr>
      <vt:lpstr>Слайд 33</vt:lpstr>
      <vt:lpstr>Слайд 34</vt:lpstr>
      <vt:lpstr>Вывод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Футбол</dc:title>
  <dc:creator>Анастасия</dc:creator>
  <cp:lastModifiedBy>Sad61</cp:lastModifiedBy>
  <cp:revision>30</cp:revision>
  <dcterms:created xsi:type="dcterms:W3CDTF">2018-01-20T09:29:11Z</dcterms:created>
  <dcterms:modified xsi:type="dcterms:W3CDTF">2018-02-27T06:49:02Z</dcterms:modified>
</cp:coreProperties>
</file>