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4" r:id="rId8"/>
    <p:sldId id="265"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00" autoAdjust="0"/>
  </p:normalViewPr>
  <p:slideViewPr>
    <p:cSldViewPr>
      <p:cViewPr>
        <p:scale>
          <a:sx n="110" d="100"/>
          <a:sy n="110" d="100"/>
        </p:scale>
        <p:origin x="-72"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03.11.2016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
            <a:ext cx="7072362" cy="1052736"/>
          </a:xfrm>
          <a:ln>
            <a:solidFill>
              <a:schemeClr val="accent1"/>
            </a:solidFill>
          </a:ln>
        </p:spPr>
        <p:txBody>
          <a:bodyPr>
            <a:normAutofit/>
          </a:bodyPr>
          <a:lstStyle/>
          <a:p>
            <a:pPr algn="ctr"/>
            <a:r>
              <a:rPr lang="ru-RU" sz="2000" i="1" u="sng" dirty="0" err="1" smtClean="0">
                <a:solidFill>
                  <a:srgbClr val="FF0000"/>
                </a:solidFill>
              </a:rPr>
              <a:t>Мультимедийное</a:t>
            </a:r>
            <a:r>
              <a:rPr lang="ru-RU" sz="2000" i="1" u="sng" dirty="0" smtClean="0">
                <a:solidFill>
                  <a:srgbClr val="FF0000"/>
                </a:solidFill>
              </a:rPr>
              <a:t>  пособие для детей подготовительного к школе возраста </a:t>
            </a:r>
            <a:r>
              <a:rPr lang="ru-RU" sz="2000" i="1" u="sng" dirty="0" smtClean="0">
                <a:solidFill>
                  <a:srgbClr val="FF0000"/>
                </a:solidFill>
              </a:rPr>
              <a:t>«В здоровом теле – здоровый дух!»</a:t>
            </a:r>
            <a:endParaRPr lang="ru-RU" sz="2000" i="1" u="sng" dirty="0">
              <a:solidFill>
                <a:srgbClr val="FF0000"/>
              </a:solidFill>
            </a:endParaRPr>
          </a:p>
        </p:txBody>
      </p:sp>
      <p:sp>
        <p:nvSpPr>
          <p:cNvPr id="3" name="Подзаголовок 2"/>
          <p:cNvSpPr>
            <a:spLocks noGrp="1"/>
          </p:cNvSpPr>
          <p:nvPr>
            <p:ph type="subTitle" idx="1"/>
          </p:nvPr>
        </p:nvSpPr>
        <p:spPr>
          <a:xfrm>
            <a:off x="3857588" y="5857868"/>
            <a:ext cx="5286412" cy="1000132"/>
          </a:xfrm>
        </p:spPr>
        <p:txBody>
          <a:bodyPr>
            <a:normAutofit fontScale="85000" lnSpcReduction="10000"/>
          </a:bodyPr>
          <a:lstStyle/>
          <a:p>
            <a:pPr algn="just"/>
            <a:r>
              <a:rPr lang="ru-RU" sz="2000" b="1" i="1" u="sng" dirty="0" smtClean="0">
                <a:solidFill>
                  <a:schemeClr val="bg2">
                    <a:lumMod val="50000"/>
                  </a:schemeClr>
                </a:solidFill>
              </a:rPr>
              <a:t>Подготовила : Хоркина Наталья Сергеевна</a:t>
            </a:r>
          </a:p>
          <a:p>
            <a:pPr algn="l"/>
            <a:r>
              <a:rPr lang="ru-RU" sz="2000" b="1" i="1" u="sng" dirty="0" smtClean="0">
                <a:solidFill>
                  <a:schemeClr val="bg2">
                    <a:lumMod val="50000"/>
                  </a:schemeClr>
                </a:solidFill>
              </a:rPr>
              <a:t>Воспитатель</a:t>
            </a:r>
          </a:p>
          <a:p>
            <a:pPr algn="l"/>
            <a:r>
              <a:rPr lang="ru-RU" sz="2000" b="1" i="1" u="sng" dirty="0" smtClean="0">
                <a:solidFill>
                  <a:schemeClr val="bg2">
                    <a:lumMod val="50000"/>
                  </a:schemeClr>
                </a:solidFill>
              </a:rPr>
              <a:t>  МБДОУ </a:t>
            </a:r>
            <a:r>
              <a:rPr lang="ru-RU" sz="2000" b="1" i="1" u="sng" dirty="0" smtClean="0">
                <a:solidFill>
                  <a:schemeClr val="bg2">
                    <a:lumMod val="50000"/>
                  </a:schemeClr>
                </a:solidFill>
              </a:rPr>
              <a:t>«Детский сад </a:t>
            </a:r>
            <a:r>
              <a:rPr lang="ru-RU" sz="2000" b="1" i="1" u="sng" dirty="0" smtClean="0">
                <a:solidFill>
                  <a:schemeClr val="bg2">
                    <a:lumMod val="50000"/>
                  </a:schemeClr>
                </a:solidFill>
              </a:rPr>
              <a:t>№</a:t>
            </a:r>
            <a:r>
              <a:rPr lang="ru-RU" sz="2000" b="1" i="1" u="sng" dirty="0" smtClean="0">
                <a:solidFill>
                  <a:schemeClr val="bg2">
                    <a:lumMod val="50000"/>
                  </a:schemeClr>
                </a:solidFill>
              </a:rPr>
              <a:t>61» </a:t>
            </a:r>
            <a:r>
              <a:rPr lang="ru-RU" sz="2000" b="1" i="1" u="sng" dirty="0" smtClean="0">
                <a:solidFill>
                  <a:schemeClr val="bg2">
                    <a:lumMod val="50000"/>
                  </a:schemeClr>
                </a:solidFill>
              </a:rPr>
              <a:t>г.о. Самара</a:t>
            </a:r>
            <a:endParaRPr lang="ru-RU" sz="2000" b="1" i="1" u="sng" dirty="0">
              <a:solidFill>
                <a:schemeClr val="bg2">
                  <a:lumMod val="50000"/>
                </a:schemeClr>
              </a:solidFill>
            </a:endParaRPr>
          </a:p>
        </p:txBody>
      </p:sp>
      <p:pic>
        <p:nvPicPr>
          <p:cNvPr id="4" name="Рисунок 3" descr="WQtZDU3NT.jpg"/>
          <p:cNvPicPr>
            <a:picLocks noChangeAspect="1"/>
          </p:cNvPicPr>
          <p:nvPr/>
        </p:nvPicPr>
        <p:blipFill>
          <a:blip r:embed="rId2" cstate="print"/>
          <a:stretch>
            <a:fillRect/>
          </a:stretch>
        </p:blipFill>
        <p:spPr>
          <a:xfrm>
            <a:off x="1403648" y="1500174"/>
            <a:ext cx="5832648" cy="41434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мальчик.jpg"/>
          <p:cNvPicPr>
            <a:picLocks noChangeAspect="1"/>
          </p:cNvPicPr>
          <p:nvPr/>
        </p:nvPicPr>
        <p:blipFill>
          <a:blip r:embed="rId2" cstate="print"/>
          <a:stretch>
            <a:fillRect/>
          </a:stretch>
        </p:blipFill>
        <p:spPr>
          <a:xfrm>
            <a:off x="0" y="0"/>
            <a:ext cx="1000100" cy="1557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1600_1200_20100116094940368538.jpg"/>
          <p:cNvPicPr>
            <a:picLocks noChangeAspect="1"/>
          </p:cNvPicPr>
          <p:nvPr/>
        </p:nvPicPr>
        <p:blipFill>
          <a:blip r:embed="rId3" cstate="print"/>
          <a:stretch>
            <a:fillRect/>
          </a:stretch>
        </p:blipFill>
        <p:spPr>
          <a:xfrm>
            <a:off x="3929058" y="2428868"/>
            <a:ext cx="2357422" cy="1768067"/>
          </a:xfrm>
          <a:prstGeom prst="rect">
            <a:avLst/>
          </a:prstGeom>
        </p:spPr>
      </p:pic>
      <p:pic>
        <p:nvPicPr>
          <p:cNvPr id="10" name="Рисунок 9" descr="волейбол-330026694634_86703_image00054.jpg"/>
          <p:cNvPicPr>
            <a:picLocks noChangeAspect="1"/>
          </p:cNvPicPr>
          <p:nvPr/>
        </p:nvPicPr>
        <p:blipFill>
          <a:blip r:embed="rId4" cstate="print"/>
          <a:stretch>
            <a:fillRect/>
          </a:stretch>
        </p:blipFill>
        <p:spPr>
          <a:xfrm>
            <a:off x="1785918" y="142852"/>
            <a:ext cx="2428860" cy="1821645"/>
          </a:xfrm>
          <a:prstGeom prst="rect">
            <a:avLst/>
          </a:prstGeom>
        </p:spPr>
      </p:pic>
      <p:pic>
        <p:nvPicPr>
          <p:cNvPr id="11" name="Рисунок 10" descr="1600_1200_20100116095027318954.jpg"/>
          <p:cNvPicPr>
            <a:picLocks noChangeAspect="1"/>
          </p:cNvPicPr>
          <p:nvPr/>
        </p:nvPicPr>
        <p:blipFill>
          <a:blip r:embed="rId5" cstate="print"/>
          <a:stretch>
            <a:fillRect/>
          </a:stretch>
        </p:blipFill>
        <p:spPr>
          <a:xfrm>
            <a:off x="6500826" y="2214554"/>
            <a:ext cx="2643174" cy="1982381"/>
          </a:xfrm>
          <a:prstGeom prst="rect">
            <a:avLst/>
          </a:prstGeom>
        </p:spPr>
      </p:pic>
      <p:pic>
        <p:nvPicPr>
          <p:cNvPr id="12" name="Рисунок 11" descr="detsport.jpg"/>
          <p:cNvPicPr>
            <a:picLocks noChangeAspect="1"/>
          </p:cNvPicPr>
          <p:nvPr/>
        </p:nvPicPr>
        <p:blipFill>
          <a:blip r:embed="rId6" cstate="print"/>
          <a:stretch>
            <a:fillRect/>
          </a:stretch>
        </p:blipFill>
        <p:spPr>
          <a:xfrm>
            <a:off x="5357818" y="285728"/>
            <a:ext cx="2628917" cy="1643074"/>
          </a:xfrm>
          <a:prstGeom prst="rect">
            <a:avLst/>
          </a:prstGeom>
        </p:spPr>
      </p:pic>
      <p:pic>
        <p:nvPicPr>
          <p:cNvPr id="13" name="Рисунок 12" descr="1346710089_1324542320_child_with_computer-2.jpg"/>
          <p:cNvPicPr>
            <a:picLocks noChangeAspect="1"/>
          </p:cNvPicPr>
          <p:nvPr/>
        </p:nvPicPr>
        <p:blipFill>
          <a:blip r:embed="rId7" cstate="print"/>
          <a:stretch>
            <a:fillRect/>
          </a:stretch>
        </p:blipFill>
        <p:spPr>
          <a:xfrm>
            <a:off x="1500166" y="5000636"/>
            <a:ext cx="2359812" cy="1571635"/>
          </a:xfrm>
          <a:prstGeom prst="rect">
            <a:avLst/>
          </a:prstGeom>
        </p:spPr>
      </p:pic>
      <p:pic>
        <p:nvPicPr>
          <p:cNvPr id="14" name="Рисунок 13" descr="12737796283EJ9uq.jpg"/>
          <p:cNvPicPr>
            <a:picLocks noChangeAspect="1"/>
          </p:cNvPicPr>
          <p:nvPr/>
        </p:nvPicPr>
        <p:blipFill>
          <a:blip r:embed="rId8" cstate="print"/>
          <a:stretch>
            <a:fillRect/>
          </a:stretch>
        </p:blipFill>
        <p:spPr>
          <a:xfrm>
            <a:off x="5786446" y="4643446"/>
            <a:ext cx="1914532" cy="1914532"/>
          </a:xfrm>
          <a:prstGeom prst="rect">
            <a:avLst/>
          </a:prstGeom>
        </p:spPr>
      </p:pic>
      <p:pic>
        <p:nvPicPr>
          <p:cNvPr id="15" name="Рисунок 14" descr="MkEvu5TcYhiL.jpg"/>
          <p:cNvPicPr>
            <a:picLocks noChangeAspect="1"/>
          </p:cNvPicPr>
          <p:nvPr/>
        </p:nvPicPr>
        <p:blipFill>
          <a:blip r:embed="rId9" cstate="print"/>
          <a:stretch>
            <a:fillRect/>
          </a:stretch>
        </p:blipFill>
        <p:spPr>
          <a:xfrm>
            <a:off x="357158" y="2285992"/>
            <a:ext cx="2143140" cy="214314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nodeType="clickEffect">
                                  <p:stCondLst>
                                    <p:cond delay="0"/>
                                  </p:stCondLst>
                                  <p:childTnLst>
                                    <p:anim to="" calcmode="lin" valueType="num">
                                      <p:cBhvr>
                                        <p:cTn id="6" dur="1"/>
                                        <p:tgtEl>
                                          <p:spTgt spid="15"/>
                                        </p:tgtEl>
                                        <p:attrNameLst>
                                          <p:attrName/>
                                        </p:attrNameLst>
                                      </p:cBhvr>
                                    </p:anim>
                                    <p:set>
                                      <p:cBhvr>
                                        <p:cTn id="7" dur="1" fill="hold">
                                          <p:stCondLst>
                                            <p:cond delay="0"/>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nodeType="clickEffect">
                                  <p:stCondLst>
                                    <p:cond delay="0"/>
                                  </p:stCondLst>
                                  <p:childTnLst>
                                    <p:anim to="" calcmode="lin" valueType="num">
                                      <p:cBhvr>
                                        <p:cTn id="11" dur="1"/>
                                        <p:tgtEl>
                                          <p:spTgt spid="13"/>
                                        </p:tgtEl>
                                        <p:attrNameLst>
                                          <p:attrName/>
                                        </p:attrNameLst>
                                      </p:cBhvr>
                                    </p:anim>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nodeType="clickEffect">
                                  <p:stCondLst>
                                    <p:cond delay="0"/>
                                  </p:stCondLst>
                                  <p:childTnLst>
                                    <p:anim to="" calcmode="lin" valueType="num">
                                      <p:cBhvr>
                                        <p:cTn id="16" dur="1"/>
                                        <p:tgtEl>
                                          <p:spTgt spid="14"/>
                                        </p:tgtEl>
                                        <p:attrNameLst>
                                          <p:attrName/>
                                        </p:attrNameLst>
                                      </p:cBhvr>
                                    </p:anim>
                                    <p:set>
                                      <p:cBhvr>
                                        <p:cTn id="1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убен.jpg"/>
          <p:cNvPicPr>
            <a:picLocks noChangeAspect="1"/>
          </p:cNvPicPr>
          <p:nvPr/>
        </p:nvPicPr>
        <p:blipFill>
          <a:blip r:embed="rId2" cstate="print"/>
          <a:stretch>
            <a:fillRect/>
          </a:stretch>
        </p:blipFill>
        <p:spPr>
          <a:xfrm>
            <a:off x="785786" y="5000636"/>
            <a:ext cx="2643206" cy="1591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расческа.jpg"/>
          <p:cNvPicPr>
            <a:picLocks noChangeAspect="1"/>
          </p:cNvPicPr>
          <p:nvPr/>
        </p:nvPicPr>
        <p:blipFill>
          <a:blip r:embed="rId3" cstate="print"/>
          <a:stretch>
            <a:fillRect/>
          </a:stretch>
        </p:blipFill>
        <p:spPr>
          <a:xfrm rot="10800000">
            <a:off x="6357950" y="0"/>
            <a:ext cx="2608277" cy="1734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бокал.jpg"/>
          <p:cNvPicPr>
            <a:picLocks noChangeAspect="1"/>
          </p:cNvPicPr>
          <p:nvPr/>
        </p:nvPicPr>
        <p:blipFill>
          <a:blip r:embed="rId4" cstate="print"/>
          <a:stretch>
            <a:fillRect/>
          </a:stretch>
        </p:blipFill>
        <p:spPr>
          <a:xfrm>
            <a:off x="428596" y="428604"/>
            <a:ext cx="2444749" cy="1833562"/>
          </a:xfrm>
          <a:prstGeom prst="rect">
            <a:avLst/>
          </a:prstGeom>
        </p:spPr>
      </p:pic>
      <p:pic>
        <p:nvPicPr>
          <p:cNvPr id="8" name="Рисунок 7" descr="батут.jpg"/>
          <p:cNvPicPr>
            <a:picLocks noChangeAspect="1"/>
          </p:cNvPicPr>
          <p:nvPr/>
        </p:nvPicPr>
        <p:blipFill>
          <a:blip r:embed="rId5" cstate="print"/>
          <a:stretch>
            <a:fillRect/>
          </a:stretch>
        </p:blipFill>
        <p:spPr>
          <a:xfrm>
            <a:off x="6915146" y="4714884"/>
            <a:ext cx="2228854" cy="2049521"/>
          </a:xfrm>
          <a:prstGeom prst="rect">
            <a:avLst/>
          </a:prstGeom>
        </p:spPr>
      </p:pic>
      <p:pic>
        <p:nvPicPr>
          <p:cNvPr id="9" name="Рисунок 8" descr="лыжи.jpg"/>
          <p:cNvPicPr>
            <a:picLocks noChangeAspect="1"/>
          </p:cNvPicPr>
          <p:nvPr/>
        </p:nvPicPr>
        <p:blipFill>
          <a:blip r:embed="rId6" cstate="print"/>
          <a:stretch>
            <a:fillRect/>
          </a:stretch>
        </p:blipFill>
        <p:spPr>
          <a:xfrm>
            <a:off x="3643306" y="5072074"/>
            <a:ext cx="2985408" cy="1662117"/>
          </a:xfrm>
          <a:prstGeom prst="rect">
            <a:avLst/>
          </a:prstGeom>
        </p:spPr>
      </p:pic>
      <p:pic>
        <p:nvPicPr>
          <p:cNvPr id="10" name="Рисунок 9" descr="мяч.jpg"/>
          <p:cNvPicPr>
            <a:picLocks noChangeAspect="1"/>
          </p:cNvPicPr>
          <p:nvPr/>
        </p:nvPicPr>
        <p:blipFill>
          <a:blip r:embed="rId7" cstate="print"/>
          <a:stretch>
            <a:fillRect/>
          </a:stretch>
        </p:blipFill>
        <p:spPr>
          <a:xfrm>
            <a:off x="928662" y="2928934"/>
            <a:ext cx="2000264" cy="2000264"/>
          </a:xfrm>
          <a:prstGeom prst="rect">
            <a:avLst/>
          </a:prstGeom>
        </p:spPr>
      </p:pic>
      <p:pic>
        <p:nvPicPr>
          <p:cNvPr id="11" name="Рисунок 10" descr="обруч.jpg"/>
          <p:cNvPicPr>
            <a:picLocks noChangeAspect="1"/>
          </p:cNvPicPr>
          <p:nvPr/>
        </p:nvPicPr>
        <p:blipFill>
          <a:blip r:embed="rId8" cstate="print"/>
          <a:stretch>
            <a:fillRect/>
          </a:stretch>
        </p:blipFill>
        <p:spPr>
          <a:xfrm>
            <a:off x="3714744" y="2571744"/>
            <a:ext cx="1905000" cy="1905000"/>
          </a:xfrm>
          <a:prstGeom prst="rect">
            <a:avLst/>
          </a:prstGeom>
        </p:spPr>
      </p:pic>
      <p:pic>
        <p:nvPicPr>
          <p:cNvPr id="12" name="Рисунок 11" descr="ракетка.jpg"/>
          <p:cNvPicPr>
            <a:picLocks noChangeAspect="1"/>
          </p:cNvPicPr>
          <p:nvPr/>
        </p:nvPicPr>
        <p:blipFill>
          <a:blip r:embed="rId9" cstate="print"/>
          <a:stretch>
            <a:fillRect/>
          </a:stretch>
        </p:blipFill>
        <p:spPr>
          <a:xfrm>
            <a:off x="7500958" y="2000240"/>
            <a:ext cx="1394905" cy="2500329"/>
          </a:xfrm>
          <a:prstGeom prst="rect">
            <a:avLst/>
          </a:prstGeom>
        </p:spPr>
      </p:pic>
      <p:pic>
        <p:nvPicPr>
          <p:cNvPr id="13" name="Рисунок 12" descr="скакалка.jpg"/>
          <p:cNvPicPr>
            <a:picLocks noChangeAspect="1"/>
          </p:cNvPicPr>
          <p:nvPr/>
        </p:nvPicPr>
        <p:blipFill>
          <a:blip r:embed="rId10" cstate="print"/>
          <a:stretch>
            <a:fillRect/>
          </a:stretch>
        </p:blipFill>
        <p:spPr>
          <a:xfrm>
            <a:off x="3643306" y="285728"/>
            <a:ext cx="2214578" cy="1771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0" fill="hold"/>
                                        <p:tgtEl>
                                          <p:spTgt spid="9"/>
                                        </p:tgtEl>
                                        <p:attrNameLst>
                                          <p:attrName>ppt_w</p:attrName>
                                        </p:attrNameLst>
                                      </p:cBhvr>
                                      <p:tavLst>
                                        <p:tav tm="0" fmla="#ppt_w*sin(2.5*pi*$)">
                                          <p:val>
                                            <p:fltVal val="0"/>
                                          </p:val>
                                        </p:tav>
                                        <p:tav tm="100000">
                                          <p:val>
                                            <p:fltVal val="1"/>
                                          </p:val>
                                        </p:tav>
                                      </p:tavLst>
                                    </p:anim>
                                    <p:anim calcmode="lin" valueType="num">
                                      <p:cBhvr>
                                        <p:cTn id="14"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0" fill="hold"/>
                                        <p:tgtEl>
                                          <p:spTgt spid="4"/>
                                        </p:tgtEl>
                                        <p:attrNameLst>
                                          <p:attrName>ppt_w</p:attrName>
                                        </p:attrNameLst>
                                      </p:cBhvr>
                                      <p:tavLst>
                                        <p:tav tm="0" fmla="#ppt_w*sin(2.5*pi*$)">
                                          <p:val>
                                            <p:fltVal val="0"/>
                                          </p:val>
                                        </p:tav>
                                        <p:tav tm="100000">
                                          <p:val>
                                            <p:fltVal val="1"/>
                                          </p:val>
                                        </p:tav>
                                      </p:tavLst>
                                    </p:anim>
                                    <p:anim calcmode="lin" valueType="num">
                                      <p:cBhvr>
                                        <p:cTn id="20"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0" fill="hold"/>
                                        <p:tgtEl>
                                          <p:spTgt spid="12"/>
                                        </p:tgtEl>
                                        <p:attrNameLst>
                                          <p:attrName>ppt_w</p:attrName>
                                        </p:attrNameLst>
                                      </p:cBhvr>
                                      <p:tavLst>
                                        <p:tav tm="0" fmla="#ppt_w*sin(2.5*pi*$)">
                                          <p:val>
                                            <p:fltVal val="0"/>
                                          </p:val>
                                        </p:tav>
                                        <p:tav tm="100000">
                                          <p:val>
                                            <p:fltVal val="1"/>
                                          </p:val>
                                        </p:tav>
                                      </p:tavLst>
                                    </p:anim>
                                    <p:anim calcmode="lin" valueType="num">
                                      <p:cBhvr>
                                        <p:cTn id="26"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0" fill="hold"/>
                                        <p:tgtEl>
                                          <p:spTgt spid="11"/>
                                        </p:tgtEl>
                                        <p:attrNameLst>
                                          <p:attrName>ppt_w</p:attrName>
                                        </p:attrNameLst>
                                      </p:cBhvr>
                                      <p:tavLst>
                                        <p:tav tm="0" fmla="#ppt_w*sin(2.5*pi*$)">
                                          <p:val>
                                            <p:fltVal val="0"/>
                                          </p:val>
                                        </p:tav>
                                        <p:tav tm="100000">
                                          <p:val>
                                            <p:fltVal val="1"/>
                                          </p:val>
                                        </p:tav>
                                      </p:tavLst>
                                    </p:anim>
                                    <p:anim calcmode="lin" valueType="num">
                                      <p:cBhvr>
                                        <p:cTn id="32"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0" fill="hold"/>
                                        <p:tgtEl>
                                          <p:spTgt spid="10"/>
                                        </p:tgtEl>
                                        <p:attrNameLst>
                                          <p:attrName>ppt_w</p:attrName>
                                        </p:attrNameLst>
                                      </p:cBhvr>
                                      <p:tavLst>
                                        <p:tav tm="0" fmla="#ppt_w*sin(2.5*pi*$)">
                                          <p:val>
                                            <p:fltVal val="0"/>
                                          </p:val>
                                        </p:tav>
                                        <p:tav tm="100000">
                                          <p:val>
                                            <p:fltVal val="1"/>
                                          </p:val>
                                        </p:tav>
                                      </p:tavLst>
                                    </p:anim>
                                    <p:anim calcmode="lin" valueType="num">
                                      <p:cBhvr>
                                        <p:cTn id="38"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0" fill="hold"/>
                                        <p:tgtEl>
                                          <p:spTgt spid="6"/>
                                        </p:tgtEl>
                                        <p:attrNameLst>
                                          <p:attrName>ppt_w</p:attrName>
                                        </p:attrNameLst>
                                      </p:cBhvr>
                                      <p:tavLst>
                                        <p:tav tm="0" fmla="#ppt_w*sin(2.5*pi*$)">
                                          <p:val>
                                            <p:fltVal val="0"/>
                                          </p:val>
                                        </p:tav>
                                        <p:tav tm="100000">
                                          <p:val>
                                            <p:fltVal val="1"/>
                                          </p:val>
                                        </p:tav>
                                      </p:tavLst>
                                    </p:anim>
                                    <p:anim calcmode="lin" valueType="num">
                                      <p:cBhvr>
                                        <p:cTn id="44"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0" fill="hold"/>
                                        <p:tgtEl>
                                          <p:spTgt spid="13"/>
                                        </p:tgtEl>
                                        <p:attrNameLst>
                                          <p:attrName>ppt_w</p:attrName>
                                        </p:attrNameLst>
                                      </p:cBhvr>
                                      <p:tavLst>
                                        <p:tav tm="0" fmla="#ppt_w*sin(2.5*pi*$)">
                                          <p:val>
                                            <p:fltVal val="0"/>
                                          </p:val>
                                        </p:tav>
                                        <p:tav tm="100000">
                                          <p:val>
                                            <p:fltVal val="1"/>
                                          </p:val>
                                        </p:tav>
                                      </p:tavLst>
                                    </p:anim>
                                    <p:anim calcmode="lin" valueType="num">
                                      <p:cBhvr>
                                        <p:cTn id="50"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0" fill="hold"/>
                                        <p:tgtEl>
                                          <p:spTgt spid="7"/>
                                        </p:tgtEl>
                                        <p:attrNameLst>
                                          <p:attrName>ppt_w</p:attrName>
                                        </p:attrNameLst>
                                      </p:cBhvr>
                                      <p:tavLst>
                                        <p:tav tm="0" fmla="#ppt_w*sin(2.5*pi*$)">
                                          <p:val>
                                            <p:fltVal val="0"/>
                                          </p:val>
                                        </p:tav>
                                        <p:tav tm="100000">
                                          <p:val>
                                            <p:fltVal val="1"/>
                                          </p:val>
                                        </p:tav>
                                      </p:tavLst>
                                    </p:anim>
                                    <p:anim calcmode="lin" valueType="num">
                                      <p:cBhvr>
                                        <p:cTn id="56"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mph" presetSubtype="0" fill="hold" nodeType="clickEffect">
                                  <p:stCondLst>
                                    <p:cond delay="0"/>
                                  </p:stCondLst>
                                  <p:childTnLst>
                                    <p:anim calcmode="discrete" valueType="str">
                                      <p:cBhvr>
                                        <p:cTn id="6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mph" presetSubtype="0" fill="hold" nodeType="clickEffect">
                                  <p:stCondLst>
                                    <p:cond delay="0"/>
                                  </p:stCondLst>
                                  <p:childTnLst>
                                    <p:anim calcmode="discrete" valueType="str">
                                      <p:cBhvr>
                                        <p:cTn id="64"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mph" presetSubtype="0" fill="hold" nodeType="clickEffect">
                                  <p:stCondLst>
                                    <p:cond delay="0"/>
                                  </p:stCondLst>
                                  <p:childTnLst>
                                    <p:anim calcmode="discrete" valueType="str">
                                      <p:cBhvr>
                                        <p:cTn id="68"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35" presetClass="emph" presetSubtype="0" fill="hold" nodeType="clickEffect">
                                  <p:stCondLst>
                                    <p:cond delay="0"/>
                                  </p:stCondLst>
                                  <p:childTnLst>
                                    <p:anim calcmode="discrete" valueType="str">
                                      <p:cBhvr>
                                        <p:cTn id="72"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mph" presetSubtype="0" fill="hold" nodeType="clickEffect">
                                  <p:stCondLst>
                                    <p:cond delay="0"/>
                                  </p:stCondLst>
                                  <p:childTnLst>
                                    <p:anim calcmode="discrete" valueType="str">
                                      <p:cBhvr>
                                        <p:cTn id="7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77" fill="hold">
                      <p:stCondLst>
                        <p:cond delay="indefinite"/>
                      </p:stCondLst>
                      <p:childTnLst>
                        <p:par>
                          <p:cTn id="78" fill="hold">
                            <p:stCondLst>
                              <p:cond delay="0"/>
                            </p:stCondLst>
                            <p:childTnLst>
                              <p:par>
                                <p:cTn id="79" presetID="35" presetClass="emph" presetSubtype="0" fill="hold" nodeType="clickEffect">
                                  <p:stCondLst>
                                    <p:cond delay="0"/>
                                  </p:stCondLst>
                                  <p:childTnLst>
                                    <p:anim calcmode="discrete" valueType="str">
                                      <p:cBhvr>
                                        <p:cTn id="80"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000"/>
                                        <p:tgtEl>
                                          <p:spTgt spid="7"/>
                                        </p:tgtEl>
                                      </p:cBhvr>
                                    </p:animEffect>
                                    <p:set>
                                      <p:cBhvr>
                                        <p:cTn id="85" dur="1" fill="hold">
                                          <p:stCondLst>
                                            <p:cond delay="1999"/>
                                          </p:stCondLst>
                                        </p:cTn>
                                        <p:tgtEl>
                                          <p:spTgt spid="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2000"/>
                                        <p:tgtEl>
                                          <p:spTgt spid="6"/>
                                        </p:tgtEl>
                                      </p:cBhvr>
                                    </p:animEffect>
                                    <p:set>
                                      <p:cBhvr>
                                        <p:cTn id="90" dur="1" fill="hold">
                                          <p:stCondLst>
                                            <p:cond delay="1999"/>
                                          </p:stCondLst>
                                        </p:cTn>
                                        <p:tgtEl>
                                          <p:spTgt spid="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2000"/>
                                        <p:tgtEl>
                                          <p:spTgt spid="4"/>
                                        </p:tgtEl>
                                      </p:cBhvr>
                                    </p:animEffect>
                                    <p:set>
                                      <p:cBhvr>
                                        <p:cTn id="9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0080818-fast-food.jpg"/>
          <p:cNvPicPr>
            <a:picLocks noChangeAspect="1"/>
          </p:cNvPicPr>
          <p:nvPr/>
        </p:nvPicPr>
        <p:blipFill>
          <a:blip r:embed="rId2" cstate="print"/>
          <a:srcRect/>
          <a:stretch>
            <a:fillRect/>
          </a:stretch>
        </p:blipFill>
        <p:spPr bwMode="auto">
          <a:xfrm>
            <a:off x="152400" y="228600"/>
            <a:ext cx="3810000" cy="2476500"/>
          </a:xfrm>
          <a:prstGeom prst="rect">
            <a:avLst/>
          </a:prstGeom>
          <a:noFill/>
          <a:ln w="9525">
            <a:noFill/>
            <a:miter lim="800000"/>
            <a:headEnd/>
            <a:tailEnd/>
          </a:ln>
        </p:spPr>
      </p:pic>
      <p:pic>
        <p:nvPicPr>
          <p:cNvPr id="8" name="Рисунок 7" descr="images (1).jpg"/>
          <p:cNvPicPr>
            <a:picLocks noChangeAspect="1"/>
          </p:cNvPicPr>
          <p:nvPr/>
        </p:nvPicPr>
        <p:blipFill>
          <a:blip r:embed="rId3" cstate="print"/>
          <a:srcRect/>
          <a:stretch>
            <a:fillRect/>
          </a:stretch>
        </p:blipFill>
        <p:spPr bwMode="auto">
          <a:xfrm>
            <a:off x="304800" y="2819400"/>
            <a:ext cx="2143125" cy="2143125"/>
          </a:xfrm>
          <a:prstGeom prst="rect">
            <a:avLst/>
          </a:prstGeom>
          <a:noFill/>
          <a:ln w="9525">
            <a:noFill/>
            <a:miter lim="800000"/>
            <a:headEnd/>
            <a:tailEnd/>
          </a:ln>
        </p:spPr>
      </p:pic>
      <p:pic>
        <p:nvPicPr>
          <p:cNvPr id="9" name="Рисунок 8" descr="ovoschi.jpg"/>
          <p:cNvPicPr>
            <a:picLocks noChangeAspect="1"/>
          </p:cNvPicPr>
          <p:nvPr/>
        </p:nvPicPr>
        <p:blipFill>
          <a:blip r:embed="rId4" cstate="print"/>
          <a:srcRect/>
          <a:stretch>
            <a:fillRect/>
          </a:stretch>
        </p:blipFill>
        <p:spPr bwMode="auto">
          <a:xfrm>
            <a:off x="5486400" y="304800"/>
            <a:ext cx="3175000" cy="3138488"/>
          </a:xfrm>
          <a:prstGeom prst="rect">
            <a:avLst/>
          </a:prstGeom>
          <a:noFill/>
          <a:ln w="9525">
            <a:noFill/>
            <a:miter lim="800000"/>
            <a:headEnd/>
            <a:tailEnd/>
          </a:ln>
        </p:spPr>
      </p:pic>
      <p:pic>
        <p:nvPicPr>
          <p:cNvPr id="10" name="Рисунок 10" descr="загруженное (1).jpg"/>
          <p:cNvPicPr>
            <a:picLocks noChangeAspect="1"/>
          </p:cNvPicPr>
          <p:nvPr/>
        </p:nvPicPr>
        <p:blipFill>
          <a:blip r:embed="rId5" cstate="print"/>
          <a:srcRect/>
          <a:stretch>
            <a:fillRect/>
          </a:stretch>
        </p:blipFill>
        <p:spPr bwMode="auto">
          <a:xfrm>
            <a:off x="2895600" y="2819400"/>
            <a:ext cx="2390775" cy="1914525"/>
          </a:xfrm>
          <a:prstGeom prst="rect">
            <a:avLst/>
          </a:prstGeom>
          <a:noFill/>
          <a:ln w="9525">
            <a:noFill/>
            <a:miter lim="800000"/>
            <a:headEnd/>
            <a:tailEnd/>
          </a:ln>
        </p:spPr>
      </p:pic>
      <p:pic>
        <p:nvPicPr>
          <p:cNvPr id="11" name="Рисунок 9" descr="images.jpg"/>
          <p:cNvPicPr>
            <a:picLocks noChangeAspect="1"/>
          </p:cNvPicPr>
          <p:nvPr/>
        </p:nvPicPr>
        <p:blipFill>
          <a:blip r:embed="rId6" cstate="print"/>
          <a:srcRect/>
          <a:stretch>
            <a:fillRect/>
          </a:stretch>
        </p:blipFill>
        <p:spPr bwMode="auto">
          <a:xfrm>
            <a:off x="152400" y="5105400"/>
            <a:ext cx="3057525" cy="1495425"/>
          </a:xfrm>
          <a:prstGeom prst="rect">
            <a:avLst/>
          </a:prstGeom>
          <a:noFill/>
          <a:ln w="9525">
            <a:noFill/>
            <a:miter lim="800000"/>
            <a:headEnd/>
            <a:tailEnd/>
          </a:ln>
        </p:spPr>
      </p:pic>
      <p:pic>
        <p:nvPicPr>
          <p:cNvPr id="13" name="Рисунок 12" descr="молоко.jpg"/>
          <p:cNvPicPr>
            <a:picLocks noChangeAspect="1"/>
          </p:cNvPicPr>
          <p:nvPr/>
        </p:nvPicPr>
        <p:blipFill>
          <a:blip r:embed="rId7" cstate="print"/>
          <a:stretch>
            <a:fillRect/>
          </a:stretch>
        </p:blipFill>
        <p:spPr>
          <a:xfrm>
            <a:off x="6143636" y="4429132"/>
            <a:ext cx="2738554" cy="1866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4" descr="db55edbf42569e7a3b04c1c9393936ca.jpg"/>
          <p:cNvPicPr>
            <a:picLocks noChangeAspect="1"/>
          </p:cNvPicPr>
          <p:nvPr/>
        </p:nvPicPr>
        <p:blipFill>
          <a:blip r:embed="rId2" cstate="print"/>
          <a:srcRect/>
          <a:stretch>
            <a:fillRect/>
          </a:stretch>
        </p:blipFill>
        <p:spPr bwMode="auto">
          <a:xfrm>
            <a:off x="0" y="5143488"/>
            <a:ext cx="2397530" cy="1714512"/>
          </a:xfrm>
          <a:prstGeom prst="rect">
            <a:avLst/>
          </a:prstGeom>
          <a:noFill/>
          <a:ln w="9525">
            <a:noFill/>
            <a:miter lim="800000"/>
            <a:headEnd/>
            <a:tailEnd/>
          </a:ln>
        </p:spPr>
      </p:pic>
      <p:pic>
        <p:nvPicPr>
          <p:cNvPr id="29" name="Рисунок 6" descr="HCastuH1UF4.jpg"/>
          <p:cNvPicPr>
            <a:picLocks noChangeAspect="1"/>
          </p:cNvPicPr>
          <p:nvPr/>
        </p:nvPicPr>
        <p:blipFill>
          <a:blip r:embed="rId3" cstate="print"/>
          <a:srcRect/>
          <a:stretch>
            <a:fillRect/>
          </a:stretch>
        </p:blipFill>
        <p:spPr bwMode="auto">
          <a:xfrm>
            <a:off x="3857620" y="4643446"/>
            <a:ext cx="1862134" cy="2214554"/>
          </a:xfrm>
          <a:prstGeom prst="rect">
            <a:avLst/>
          </a:prstGeom>
          <a:noFill/>
          <a:ln w="9525">
            <a:noFill/>
            <a:miter lim="800000"/>
            <a:headEnd/>
            <a:tailEnd/>
          </a:ln>
        </p:spPr>
      </p:pic>
      <p:pic>
        <p:nvPicPr>
          <p:cNvPr id="30" name="Picture 2" descr="C:\Users\Sad61\Desktop\Калинина1\home_and_family.jpg"/>
          <p:cNvPicPr>
            <a:picLocks noChangeAspect="1" noChangeArrowheads="1"/>
          </p:cNvPicPr>
          <p:nvPr/>
        </p:nvPicPr>
        <p:blipFill>
          <a:blip r:embed="rId4" cstate="print"/>
          <a:srcRect/>
          <a:stretch>
            <a:fillRect/>
          </a:stretch>
        </p:blipFill>
        <p:spPr bwMode="auto">
          <a:xfrm>
            <a:off x="6143636" y="5067305"/>
            <a:ext cx="2857520" cy="1790695"/>
          </a:xfrm>
          <a:prstGeom prst="rect">
            <a:avLst/>
          </a:prstGeom>
          <a:noFill/>
          <a:ln w="9525">
            <a:noFill/>
            <a:miter lim="800000"/>
            <a:headEnd/>
            <a:tailEnd/>
          </a:ln>
        </p:spPr>
      </p:pic>
      <p:pic>
        <p:nvPicPr>
          <p:cNvPr id="31" name="Рисунок 7" descr="idealnyiy-zavtrak-dlya-detey-460x306.jpg"/>
          <p:cNvPicPr>
            <a:picLocks noChangeAspect="1"/>
          </p:cNvPicPr>
          <p:nvPr/>
        </p:nvPicPr>
        <p:blipFill>
          <a:blip r:embed="rId5" cstate="print"/>
          <a:srcRect/>
          <a:stretch>
            <a:fillRect/>
          </a:stretch>
        </p:blipFill>
        <p:spPr bwMode="auto">
          <a:xfrm>
            <a:off x="714348" y="3000372"/>
            <a:ext cx="2899179" cy="1928826"/>
          </a:xfrm>
          <a:prstGeom prst="rect">
            <a:avLst/>
          </a:prstGeom>
          <a:noFill/>
          <a:ln w="9525">
            <a:noFill/>
            <a:miter lim="800000"/>
            <a:headEnd/>
            <a:tailEnd/>
          </a:ln>
        </p:spPr>
      </p:pic>
      <p:pic>
        <p:nvPicPr>
          <p:cNvPr id="32" name="Рисунок 5" descr="Fizra_detsad.jpg"/>
          <p:cNvPicPr>
            <a:picLocks noChangeAspect="1"/>
          </p:cNvPicPr>
          <p:nvPr/>
        </p:nvPicPr>
        <p:blipFill>
          <a:blip r:embed="rId6" cstate="print"/>
          <a:srcRect/>
          <a:stretch>
            <a:fillRect/>
          </a:stretch>
        </p:blipFill>
        <p:spPr bwMode="auto">
          <a:xfrm>
            <a:off x="6072198" y="3286124"/>
            <a:ext cx="2666992" cy="17669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heel(4)">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4)">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4)">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4)">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3.05556E-6 3.6248E-6 C -3.05556E-6 -0.26995 -3.05556E-6 -0.53967 -0.05538 -0.63636 C -0.11076 -0.73306 -0.28576 -0.58987 -0.33211 -0.58085 " pathEditMode="relative" ptsTypes="aaA">
                                      <p:cBhvr>
                                        <p:cTn id="31" dur="2000" fill="hold"/>
                                        <p:tgtEl>
                                          <p:spTgt spid="29"/>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5.55556E-7 -5.08675E-6 C -0.06059 -0.22138 -0.12119 -0.44252 -0.17761 -0.50591 C -0.23403 -0.56929 -0.28646 -0.47491 -0.33889 -0.38053 " pathEditMode="relative" ptsTypes="aaA">
                                      <p:cBhvr>
                                        <p:cTn id="35" dur="2000" fill="hold"/>
                                        <p:tgtEl>
                                          <p:spTgt spid="32"/>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6.93889E-18 -6.41684E-6 C 0.06476 -0.20033 0.12969 -0.40042 0.21372 -0.46704 C 0.29775 -0.53366 0.4559 -0.41083 0.504 -0.39973 " pathEditMode="relative" ptsTypes="aaA">
                                      <p:cBhvr>
                                        <p:cTn id="39" dur="2000" fill="hold"/>
                                        <p:tgtEl>
                                          <p:spTgt spid="31"/>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2.22222E-6 2.46357E-6 L -2.22222E-6 -0.24127 " pathEditMode="relative" ptsTypes="AA">
                                      <p:cBhvr>
                                        <p:cTn id="43" dur="2000" fill="hold"/>
                                        <p:tgtEl>
                                          <p:spTgt spid="28"/>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7.5E-6 -1.68864E-7 C -0.03194 -0.14504 -0.06389 -0.29008 -0.10972 -0.34027 C -0.15556 -0.39047 -0.21528 -0.34605 -0.27483 -0.30141 " pathEditMode="relative" ptsTypes="aaA">
                                      <p:cBhvr>
                                        <p:cTn id="47"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фрукты.jpg"/>
          <p:cNvPicPr>
            <a:picLocks noChangeAspect="1"/>
          </p:cNvPicPr>
          <p:nvPr/>
        </p:nvPicPr>
        <p:blipFill>
          <a:blip r:embed="rId2" cstate="print"/>
          <a:stretch>
            <a:fillRect/>
          </a:stretch>
        </p:blipFill>
        <p:spPr>
          <a:xfrm>
            <a:off x="7256018" y="3286124"/>
            <a:ext cx="1887982" cy="1428760"/>
          </a:xfrm>
          <a:prstGeom prst="rect">
            <a:avLst/>
          </a:prstGeom>
        </p:spPr>
      </p:pic>
      <p:pic>
        <p:nvPicPr>
          <p:cNvPr id="9" name="Рисунок 8" descr="2фрукты.jpg"/>
          <p:cNvPicPr>
            <a:picLocks noChangeAspect="1"/>
          </p:cNvPicPr>
          <p:nvPr/>
        </p:nvPicPr>
        <p:blipFill>
          <a:blip r:embed="rId3" cstate="print"/>
          <a:stretch>
            <a:fillRect/>
          </a:stretch>
        </p:blipFill>
        <p:spPr>
          <a:xfrm>
            <a:off x="2928926" y="5429240"/>
            <a:ext cx="1888004" cy="1428760"/>
          </a:xfrm>
          <a:prstGeom prst="rect">
            <a:avLst/>
          </a:prstGeom>
        </p:spPr>
      </p:pic>
      <p:pic>
        <p:nvPicPr>
          <p:cNvPr id="10" name="Рисунок 9" descr="3фрукты.jpg"/>
          <p:cNvPicPr>
            <a:picLocks noChangeAspect="1"/>
          </p:cNvPicPr>
          <p:nvPr/>
        </p:nvPicPr>
        <p:blipFill>
          <a:blip r:embed="rId4" cstate="print"/>
          <a:stretch>
            <a:fillRect/>
          </a:stretch>
        </p:blipFill>
        <p:spPr>
          <a:xfrm>
            <a:off x="7242449" y="5072074"/>
            <a:ext cx="1901551" cy="1428760"/>
          </a:xfrm>
          <a:prstGeom prst="rect">
            <a:avLst/>
          </a:prstGeom>
        </p:spPr>
      </p:pic>
      <p:pic>
        <p:nvPicPr>
          <p:cNvPr id="11" name="Рисунок 10" descr="4фрукты.jpg"/>
          <p:cNvPicPr>
            <a:picLocks noChangeAspect="1"/>
          </p:cNvPicPr>
          <p:nvPr/>
        </p:nvPicPr>
        <p:blipFill>
          <a:blip r:embed="rId5" cstate="print"/>
          <a:stretch>
            <a:fillRect/>
          </a:stretch>
        </p:blipFill>
        <p:spPr>
          <a:xfrm>
            <a:off x="7242449" y="1785926"/>
            <a:ext cx="1901551" cy="1412043"/>
          </a:xfrm>
          <a:prstGeom prst="rect">
            <a:avLst/>
          </a:prstGeom>
        </p:spPr>
      </p:pic>
      <p:pic>
        <p:nvPicPr>
          <p:cNvPr id="12" name="Рисунок 11" descr="5фрукты.jpg"/>
          <p:cNvPicPr>
            <a:picLocks noChangeAspect="1"/>
          </p:cNvPicPr>
          <p:nvPr/>
        </p:nvPicPr>
        <p:blipFill>
          <a:blip r:embed="rId6" cstate="print"/>
          <a:stretch>
            <a:fillRect/>
          </a:stretch>
        </p:blipFill>
        <p:spPr>
          <a:xfrm>
            <a:off x="0" y="3643314"/>
            <a:ext cx="1901551" cy="1412043"/>
          </a:xfrm>
          <a:prstGeom prst="rect">
            <a:avLst/>
          </a:prstGeom>
        </p:spPr>
      </p:pic>
      <p:pic>
        <p:nvPicPr>
          <p:cNvPr id="13" name="Рисунок 12" descr="6фрукты.jpg"/>
          <p:cNvPicPr>
            <a:picLocks noChangeAspect="1"/>
          </p:cNvPicPr>
          <p:nvPr/>
        </p:nvPicPr>
        <p:blipFill>
          <a:blip r:embed="rId7" cstate="print"/>
          <a:stretch>
            <a:fillRect/>
          </a:stretch>
        </p:blipFill>
        <p:spPr>
          <a:xfrm>
            <a:off x="4929190" y="5445957"/>
            <a:ext cx="1901551" cy="1412043"/>
          </a:xfrm>
          <a:prstGeom prst="rect">
            <a:avLst/>
          </a:prstGeom>
        </p:spPr>
      </p:pic>
      <p:pic>
        <p:nvPicPr>
          <p:cNvPr id="14" name="Рисунок 13" descr="7фрукты.jpg"/>
          <p:cNvPicPr>
            <a:picLocks noChangeAspect="1"/>
          </p:cNvPicPr>
          <p:nvPr/>
        </p:nvPicPr>
        <p:blipFill>
          <a:blip r:embed="rId8" cstate="print"/>
          <a:stretch>
            <a:fillRect/>
          </a:stretch>
        </p:blipFill>
        <p:spPr>
          <a:xfrm>
            <a:off x="0" y="5156281"/>
            <a:ext cx="1900800" cy="1701719"/>
          </a:xfrm>
          <a:prstGeom prst="rect">
            <a:avLst/>
          </a:prstGeom>
        </p:spPr>
      </p:pic>
      <p:pic>
        <p:nvPicPr>
          <p:cNvPr id="15" name="Рисунок 14" descr="8фрукты.jpg"/>
          <p:cNvPicPr>
            <a:picLocks noChangeAspect="1"/>
          </p:cNvPicPr>
          <p:nvPr/>
        </p:nvPicPr>
        <p:blipFill>
          <a:blip r:embed="rId9" cstate="print"/>
          <a:stretch>
            <a:fillRect/>
          </a:stretch>
        </p:blipFill>
        <p:spPr>
          <a:xfrm>
            <a:off x="5000628" y="3571876"/>
            <a:ext cx="1916534" cy="1726670"/>
          </a:xfrm>
          <a:prstGeom prst="rect">
            <a:avLst/>
          </a:prstGeom>
        </p:spPr>
      </p:pic>
      <p:pic>
        <p:nvPicPr>
          <p:cNvPr id="16" name="Рисунок 15" descr="9фрукты.jpg"/>
          <p:cNvPicPr>
            <a:picLocks noChangeAspect="1"/>
          </p:cNvPicPr>
          <p:nvPr/>
        </p:nvPicPr>
        <p:blipFill>
          <a:blip r:embed="rId10" cstate="print"/>
          <a:stretch>
            <a:fillRect/>
          </a:stretch>
        </p:blipFill>
        <p:spPr>
          <a:xfrm>
            <a:off x="2857488" y="3643314"/>
            <a:ext cx="1885963" cy="17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3.33333E-6 L -0.78264 -0.47176 " pathEditMode="relative" rAng="0" ptsTypes="AA">
                                      <p:cBhvr>
                                        <p:cTn id="6" dur="2000" fill="hold"/>
                                        <p:tgtEl>
                                          <p:spTgt spid="8"/>
                                        </p:tgtEl>
                                        <p:attrNameLst>
                                          <p:attrName>ppt_x</p:attrName>
                                          <p:attrName>ppt_y</p:attrName>
                                        </p:attrNameLst>
                                      </p:cBhvr>
                                      <p:rCtr x="-39100" y="-236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788 -0.20671 L -0.10452 -0.78426 " pathEditMode="relative" rAng="0" ptsTypes="AA">
                                      <p:cBhvr>
                                        <p:cTn id="10" dur="2000" fill="hold"/>
                                        <p:tgtEl>
                                          <p:spTgt spid="9"/>
                                        </p:tgtEl>
                                        <p:attrNameLst>
                                          <p:attrName>ppt_x</p:attrName>
                                          <p:attrName>ppt_y</p:attrName>
                                        </p:attrNameLst>
                                      </p:cBhvr>
                                      <p:rCtr x="-4300" y="-289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415 -0.0287 L -0.38021 -0.73218 " pathEditMode="relative" rAng="0" ptsTypes="AA">
                                      <p:cBhvr>
                                        <p:cTn id="14" dur="2000" fill="hold"/>
                                        <p:tgtEl>
                                          <p:spTgt spid="10"/>
                                        </p:tgtEl>
                                        <p:attrNameLst>
                                          <p:attrName>ppt_x</p:attrName>
                                          <p:attrName>ppt_y</p:attrName>
                                        </p:attrNameLst>
                                      </p:cBhvr>
                                      <p:rCtr x="-16900" y="-352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05556E-6 -4.44444E-6 L -0.78195 -0.05208 " pathEditMode="relative" rAng="0" ptsTypes="AA">
                                      <p:cBhvr>
                                        <p:cTn id="18" dur="2000" fill="hold"/>
                                        <p:tgtEl>
                                          <p:spTgt spid="11"/>
                                        </p:tgtEl>
                                        <p:attrNameLst>
                                          <p:attrName>ppt_x</p:attrName>
                                          <p:attrName>ppt_y</p:attrName>
                                        </p:attrNameLst>
                                      </p:cBhvr>
                                      <p:rCtr x="-39100" y="-26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566 -0.03958 L -0.33212 -0.58588 " pathEditMode="relative" rAng="0" ptsTypes="AA">
                                      <p:cBhvr>
                                        <p:cTn id="22" dur="2000" fill="hold"/>
                                        <p:tgtEl>
                                          <p:spTgt spid="13"/>
                                        </p:tgtEl>
                                        <p:attrNameLst>
                                          <p:attrName>ppt_x</p:attrName>
                                          <p:attrName>ppt_y</p:attrName>
                                        </p:attrNameLst>
                                      </p:cBhvr>
                                      <p:rCtr x="-13800" y="-273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6528 -0.03959 L 0.41181 -0.32292 " pathEditMode="relative" rAng="0" ptsTypes="AA">
                                      <p:cBhvr>
                                        <p:cTn id="26" dur="2000" fill="hold"/>
                                        <p:tgtEl>
                                          <p:spTgt spid="12"/>
                                        </p:tgtEl>
                                        <p:attrNameLst>
                                          <p:attrName>ppt_x</p:attrName>
                                          <p:attrName>ppt_y</p:attrName>
                                        </p:attrNameLst>
                                      </p:cBhvr>
                                      <p:rCtr x="17300" y="-142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4965 -0.02963 L 0.01024 -0.34445 " pathEditMode="relative" rAng="0" ptsTypes="AA">
                                      <p:cBhvr>
                                        <p:cTn id="30" dur="2000" fill="hold"/>
                                        <p:tgtEl>
                                          <p:spTgt spid="14"/>
                                        </p:tgtEl>
                                        <p:attrNameLst>
                                          <p:attrName>ppt_x</p:attrName>
                                          <p:attrName>ppt_y</p:attrName>
                                        </p:attrNameLst>
                                      </p:cBhvr>
                                      <p:rCtr x="-2000" y="-157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191 -0.02083 L -0.33264 -0.11528 " pathEditMode="relative" rAng="0" ptsTypes="AA">
                                      <p:cBhvr>
                                        <p:cTn id="34" dur="2000" fill="hold"/>
                                        <p:tgtEl>
                                          <p:spTgt spid="15"/>
                                        </p:tgtEl>
                                        <p:attrNameLst>
                                          <p:attrName>ppt_x</p:attrName>
                                          <p:attrName>ppt_y</p:attrName>
                                        </p:attrNameLst>
                                      </p:cBhvr>
                                      <p:rCtr x="-16500" y="-47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1355 0.01042 L 0.10573 -0.12477 " pathEditMode="relative" rAng="0" ptsTypes="AA">
                                      <p:cBhvr>
                                        <p:cTn id="38" dur="2000" fill="hold"/>
                                        <p:tgtEl>
                                          <p:spTgt spid="16"/>
                                        </p:tgtEl>
                                        <p:attrNameLst>
                                          <p:attrName>ppt_x</p:attrName>
                                          <p:attrName>ppt_y</p:attrName>
                                        </p:attrNameLst>
                                      </p:cBhvr>
                                      <p:rCtr x="4600" y="-6800"/>
                                    </p:animMotion>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12"/>
                                        </p:tgtEl>
                                      </p:cBhvr>
                                    </p:animEffect>
                                    <p:animScale>
                                      <p:cBhvr>
                                        <p:cTn id="43" dur="250" autoRev="1" fill="hold"/>
                                        <p:tgtEl>
                                          <p:spTgt spid="1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16"/>
                                        </p:tgtEl>
                                      </p:cBhvr>
                                    </p:animEffect>
                                    <p:animScale>
                                      <p:cBhvr>
                                        <p:cTn id="46" dur="250" autoRev="1" fill="hold"/>
                                        <p:tgtEl>
                                          <p:spTgt spid="16"/>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14"/>
                                        </p:tgtEl>
                                      </p:cBhvr>
                                    </p:animEffect>
                                    <p:animScale>
                                      <p:cBhvr>
                                        <p:cTn id="49" dur="250" autoRev="1" fill="hold"/>
                                        <p:tgtEl>
                                          <p:spTgt spid="14"/>
                                        </p:tgtEl>
                                      </p:cBhvr>
                                      <p:by x="105000" y="105000"/>
                                    </p:animScale>
                                  </p:childTnLst>
                                </p:cTn>
                              </p:par>
                              <p:par>
                                <p:cTn id="50" presetID="26" presetClass="emph" presetSubtype="0" fill="hold" nodeType="withEffect">
                                  <p:stCondLst>
                                    <p:cond delay="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13"/>
                                        </p:tgtEl>
                                      </p:cBhvr>
                                    </p:animEffect>
                                    <p:animScale>
                                      <p:cBhvr>
                                        <p:cTn id="55" dur="250" autoRev="1" fill="hold"/>
                                        <p:tgtEl>
                                          <p:spTgt spid="13"/>
                                        </p:tgtEl>
                                      </p:cBhvr>
                                      <p:by x="105000" y="105000"/>
                                    </p:animScale>
                                  </p:childTnLst>
                                </p:cTn>
                              </p:par>
                              <p:par>
                                <p:cTn id="56" presetID="26" presetClass="emph" presetSubtype="0" fill="hold" nodeType="withEffect">
                                  <p:stCondLst>
                                    <p:cond delay="0"/>
                                  </p:stCondLst>
                                  <p:childTnLst>
                                    <p:animEffect transition="out" filter="fade">
                                      <p:cBhvr>
                                        <p:cTn id="57" dur="500" tmFilter="0, 0; .2, .5; .8, .5; 1, 0"/>
                                        <p:tgtEl>
                                          <p:spTgt spid="15"/>
                                        </p:tgtEl>
                                      </p:cBhvr>
                                    </p:animEffect>
                                    <p:animScale>
                                      <p:cBhvr>
                                        <p:cTn id="58" dur="250" autoRev="1" fill="hold"/>
                                        <p:tgtEl>
                                          <p:spTgt spid="15"/>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par>
                                <p:cTn id="62" presetID="26" presetClass="emph" presetSubtype="0" fill="hold" nodeType="withEffect">
                                  <p:stCondLst>
                                    <p:cond delay="0"/>
                                  </p:stCondLst>
                                  <p:childTnLst>
                                    <p:animEffect transition="out" filter="fade">
                                      <p:cBhvr>
                                        <p:cTn id="63" dur="500" tmFilter="0, 0; .2, .5; .8, .5; 1, 0"/>
                                        <p:tgtEl>
                                          <p:spTgt spid="10"/>
                                        </p:tgtEl>
                                      </p:cBhvr>
                                    </p:animEffect>
                                    <p:animScale>
                                      <p:cBhvr>
                                        <p:cTn id="64" dur="250" autoRev="1" fill="hold"/>
                                        <p:tgtEl>
                                          <p:spTgt spid="10"/>
                                        </p:tgtEl>
                                      </p:cBhvr>
                                      <p:by x="105000" y="105000"/>
                                    </p:animScale>
                                  </p:childTnLst>
                                </p:cTn>
                              </p:par>
                              <p:par>
                                <p:cTn id="65" presetID="26" presetClass="emph" presetSubtype="0" fill="hold" nodeType="withEffect">
                                  <p:stCondLst>
                                    <p:cond delay="0"/>
                                  </p:stCondLst>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86352.png"/>
          <p:cNvPicPr>
            <a:picLocks noChangeAspect="1"/>
          </p:cNvPicPr>
          <p:nvPr/>
        </p:nvPicPr>
        <p:blipFill>
          <a:blip r:embed="rId3" cstate="print"/>
          <a:stretch>
            <a:fillRect/>
          </a:stretch>
        </p:blipFill>
        <p:spPr>
          <a:xfrm>
            <a:off x="0" y="1000108"/>
            <a:ext cx="7500989" cy="5857892"/>
          </a:xfrm>
          <a:prstGeom prst="rect">
            <a:avLst/>
          </a:prstGeom>
        </p:spPr>
      </p:pic>
      <p:sp>
        <p:nvSpPr>
          <p:cNvPr id="3" name="TextBox 2"/>
          <p:cNvSpPr txBox="1"/>
          <p:nvPr/>
        </p:nvSpPr>
        <p:spPr>
          <a:xfrm>
            <a:off x="1643042" y="500042"/>
            <a:ext cx="6286544" cy="523220"/>
          </a:xfrm>
          <a:prstGeom prst="rect">
            <a:avLst/>
          </a:prstGeom>
          <a:noFill/>
        </p:spPr>
        <p:txBody>
          <a:bodyPr wrap="square" rtlCol="0">
            <a:spAutoFit/>
          </a:bodyPr>
          <a:lstStyle/>
          <a:p>
            <a:pPr algn="ctr"/>
            <a:r>
              <a:rPr lang="ru-RU" sz="2800" b="1" dirty="0" smtClean="0">
                <a:solidFill>
                  <a:srgbClr val="FF0000"/>
                </a:solidFill>
              </a:rPr>
              <a:t>МОЛОДЦЫ!!!!!!!!!</a:t>
            </a:r>
            <a:endParaRPr lang="ru-RU" sz="2800" b="1" dirty="0">
              <a:solidFill>
                <a:srgbClr val="FF0000"/>
              </a:solidFill>
            </a:endParaRPr>
          </a:p>
        </p:txBody>
      </p:sp>
      <p:pic>
        <p:nvPicPr>
          <p:cNvPr id="4" name="j0214098.wav">
            <a:hlinkClick r:id="" action="ppaction://media"/>
          </p:cNvPr>
          <p:cNvPicPr>
            <a:picLocks noRot="1" noChangeAspect="1"/>
          </p:cNvPicPr>
          <p:nvPr>
            <a:wavAudioFile r:embed="rId1" name="j0214098.wav"/>
          </p:nvPr>
        </p:nvPicPr>
        <p:blipFill>
          <a:blip r:embed="rId4" cstate="print"/>
          <a:stretch>
            <a:fillRect/>
          </a:stretch>
        </p:blipFill>
        <p:spPr>
          <a:xfrm>
            <a:off x="4572000" y="3571876"/>
            <a:ext cx="304800" cy="304800"/>
          </a:xfrm>
          <a:prstGeom prst="rect">
            <a:avLst/>
          </a:prstGeom>
        </p:spPr>
      </p:pic>
      <p:pic>
        <p:nvPicPr>
          <p:cNvPr id="5" name="Рисунок 4" descr="мальчик.jpg"/>
          <p:cNvPicPr>
            <a:picLocks noChangeAspect="1"/>
          </p:cNvPicPr>
          <p:nvPr/>
        </p:nvPicPr>
        <p:blipFill>
          <a:blip r:embed="rId5" cstate="print"/>
          <a:stretch>
            <a:fillRect/>
          </a:stretch>
        </p:blipFill>
        <p:spPr>
          <a:xfrm>
            <a:off x="7538802" y="0"/>
            <a:ext cx="1605197" cy="2500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745" fill="hold"/>
                                        <p:tgtEl>
                                          <p:spTgt spid="4"/>
                                        </p:tgtEl>
                                      </p:cBhvr>
                                    </p:cmd>
                                  </p:childTnLst>
                                </p:cTn>
                              </p:par>
                            </p:childTnLst>
                          </p:cTn>
                        </p:par>
                      </p:childTnLst>
                    </p:cTn>
                  </p:par>
                </p:childTnLst>
              </p:cTn>
              <p:nextCondLst>
                <p:cond evt="onClick" delay="0">
                  <p:tgtEl>
                    <p:spTgt spid="4"/>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6984776" cy="2462213"/>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Пояснительная записка по использованию электронного</a:t>
            </a:r>
          </a:p>
          <a:p>
            <a:r>
              <a:rPr lang="ru-RU" sz="1400" dirty="0">
                <a:latin typeface="Times New Roman" panose="02020603050405020304" pitchFamily="18" charset="0"/>
                <a:cs typeface="Times New Roman" panose="02020603050405020304" pitchFamily="18" charset="0"/>
              </a:rPr>
              <a:t>интерактивного дидактического мультимедийного пособия в образовательном процессе</a:t>
            </a:r>
          </a:p>
          <a:p>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Тема: «</a:t>
            </a:r>
            <a:r>
              <a:rPr lang="ru-RU" sz="1400" dirty="0" err="1">
                <a:latin typeface="Times New Roman" panose="02020603050405020304" pitchFamily="18" charset="0"/>
                <a:cs typeface="Times New Roman" panose="02020603050405020304" pitchFamily="18" charset="0"/>
              </a:rPr>
              <a:t>Здоровейка</a:t>
            </a:r>
            <a:r>
              <a:rPr lang="ru-RU" sz="1400" dirty="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 Возраст: подготовительная к школе группа.</a:t>
            </a:r>
          </a:p>
          <a:p>
            <a:r>
              <a:rPr lang="ru-RU" sz="1400" dirty="0">
                <a:latin typeface="Times New Roman" panose="02020603050405020304" pitchFamily="18" charset="0"/>
                <a:cs typeface="Times New Roman" panose="02020603050405020304" pitchFamily="18" charset="0"/>
              </a:rPr>
              <a:t>- Цель пособия: закрепить у детей дошкольного возраста знания элементарных норм и правил здорового образа жизни.</a:t>
            </a:r>
          </a:p>
          <a:p>
            <a:r>
              <a:rPr lang="ru-RU" sz="1400" dirty="0">
                <a:latin typeface="Times New Roman" panose="02020603050405020304" pitchFamily="18" charset="0"/>
                <a:cs typeface="Times New Roman" panose="02020603050405020304" pitchFamily="18" charset="0"/>
              </a:rPr>
              <a:t>- Задачи пособия:</a:t>
            </a:r>
          </a:p>
          <a:p>
            <a:r>
              <a:rPr lang="ru-RU" sz="1400" dirty="0">
                <a:latin typeface="Times New Roman" panose="02020603050405020304" pitchFamily="18" charset="0"/>
                <a:cs typeface="Times New Roman" panose="02020603050405020304" pitchFamily="18" charset="0"/>
              </a:rPr>
              <a:t>- формировать у детей желание вести здоровый образ жизни;</a:t>
            </a:r>
          </a:p>
          <a:p>
            <a:r>
              <a:rPr lang="ru-RU" sz="1400" dirty="0">
                <a:latin typeface="Times New Roman" panose="02020603050405020304" pitchFamily="18" charset="0"/>
                <a:cs typeface="Times New Roman" panose="02020603050405020304" pitchFamily="18" charset="0"/>
              </a:rPr>
              <a:t>- дать положительные установки на здоровье;</a:t>
            </a:r>
          </a:p>
          <a:p>
            <a:r>
              <a:rPr lang="ru-RU" sz="1400" dirty="0">
                <a:latin typeface="Times New Roman" panose="02020603050405020304" pitchFamily="18" charset="0"/>
                <a:cs typeface="Times New Roman" panose="02020603050405020304" pitchFamily="18" charset="0"/>
              </a:rPr>
              <a:t>- закрепить знания о себе, о своем организме.</a:t>
            </a:r>
          </a:p>
        </p:txBody>
      </p:sp>
    </p:spTree>
    <p:extLst>
      <p:ext uri="{BB962C8B-B14F-4D97-AF65-F5344CB8AC3E}">
        <p14:creationId xmlns:p14="http://schemas.microsoft.com/office/powerpoint/2010/main" xmlns="" val="1710891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632084700"/>
              </p:ext>
            </p:extLst>
          </p:nvPr>
        </p:nvGraphicFramePr>
        <p:xfrm>
          <a:off x="611560" y="620690"/>
          <a:ext cx="7992887" cy="5904654"/>
        </p:xfrm>
        <a:graphic>
          <a:graphicData uri="http://schemas.openxmlformats.org/drawingml/2006/table">
            <a:tbl>
              <a:tblPr firstRow="1" firstCol="1" bandRow="1">
                <a:tableStyleId>{5C22544A-7EE6-4342-B048-85BDC9FD1C3A}</a:tableStyleId>
              </a:tblPr>
              <a:tblGrid>
                <a:gridCol w="1184237"/>
                <a:gridCol w="6808650"/>
              </a:tblGrid>
              <a:tr h="281174">
                <a:tc>
                  <a:txBody>
                    <a:bodyPr/>
                    <a:lstStyle/>
                    <a:p>
                      <a:pPr algn="ctr">
                        <a:lnSpc>
                          <a:spcPct val="150000"/>
                        </a:lnSpc>
                        <a:spcAft>
                          <a:spcPts val="0"/>
                        </a:spcAft>
                      </a:pPr>
                      <a:r>
                        <a:rPr lang="ru-RU" sz="1200" spc="5" dirty="0">
                          <a:effectLst/>
                          <a:latin typeface="Times New Roman" panose="02020603050405020304" pitchFamily="18" charset="0"/>
                          <a:cs typeface="Times New Roman" panose="02020603050405020304" pitchFamily="18" charset="0"/>
                        </a:rPr>
                        <a:t>№ слайда</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l">
                        <a:lnSpc>
                          <a:spcPct val="150000"/>
                        </a:lnSpc>
                        <a:spcAft>
                          <a:spcPts val="0"/>
                        </a:spcAft>
                      </a:pPr>
                      <a:r>
                        <a:rPr lang="ru-RU" sz="1200" spc="5">
                          <a:effectLst/>
                          <a:latin typeface="Times New Roman" panose="02020603050405020304" pitchFamily="18" charset="0"/>
                          <a:cs typeface="Times New Roman" panose="02020603050405020304" pitchFamily="18" charset="0"/>
                        </a:rPr>
                        <a:t>Действия и возможный вариант пояснений педагога</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r>
              <a:tr h="843522">
                <a:tc>
                  <a:txBody>
                    <a:bodyPr/>
                    <a:lstStyle/>
                    <a:p>
                      <a:pPr algn="ctr">
                        <a:lnSpc>
                          <a:spcPct val="150000"/>
                        </a:lnSpc>
                        <a:spcAft>
                          <a:spcPts val="0"/>
                        </a:spcAft>
                      </a:pPr>
                      <a:r>
                        <a:rPr lang="ru-RU" sz="1200" spc="5" dirty="0">
                          <a:effectLst/>
                          <a:latin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l">
                        <a:lnSpc>
                          <a:spcPct val="150000"/>
                        </a:lnSpc>
                        <a:spcAft>
                          <a:spcPts val="0"/>
                        </a:spcAft>
                      </a:pPr>
                      <a:r>
                        <a:rPr lang="ru-RU" sz="1200">
                          <a:effectLst/>
                          <a:latin typeface="Times New Roman" panose="02020603050405020304" pitchFamily="18" charset="0"/>
                          <a:cs typeface="Times New Roman" panose="02020603050405020304" pitchFamily="18" charset="0"/>
                        </a:rPr>
                        <a:t> </a:t>
                      </a:r>
                    </a:p>
                    <a:p>
                      <a:pPr algn="l">
                        <a:lnSpc>
                          <a:spcPct val="150000"/>
                        </a:lnSpc>
                        <a:spcAft>
                          <a:spcPts val="0"/>
                        </a:spcAft>
                      </a:pPr>
                      <a:r>
                        <a:rPr lang="ru-RU" sz="1200">
                          <a:effectLst/>
                          <a:latin typeface="Times New Roman" panose="02020603050405020304" pitchFamily="18" charset="0"/>
                          <a:cs typeface="Times New Roman" panose="02020603050405020304" pitchFamily="18" charset="0"/>
                        </a:rPr>
                        <a:t>Титульный лист.</a:t>
                      </a:r>
                    </a:p>
                    <a:p>
                      <a:pPr algn="l">
                        <a:lnSpc>
                          <a:spcPct val="150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r>
              <a:tr h="1124696">
                <a:tc>
                  <a:txBody>
                    <a:bodyPr/>
                    <a:lstStyle/>
                    <a:p>
                      <a:pPr algn="ctr">
                        <a:lnSpc>
                          <a:spcPct val="150000"/>
                        </a:lnSpc>
                        <a:spcAft>
                          <a:spcPts val="0"/>
                        </a:spcAft>
                      </a:pPr>
                      <a:r>
                        <a:rPr lang="ru-RU" sz="1200" spc="5">
                          <a:effectLst/>
                          <a:latin typeface="Times New Roman" panose="02020603050405020304" pitchFamily="18" charset="0"/>
                          <a:cs typeface="Times New Roman" panose="02020603050405020304" pitchFamily="18" charset="0"/>
                        </a:rPr>
                        <a:t>№ 2</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ru-RU" sz="1200" dirty="0">
                          <a:effectLst/>
                          <a:latin typeface="Times New Roman" panose="02020603050405020304" pitchFamily="18" charset="0"/>
                          <a:cs typeface="Times New Roman" panose="02020603050405020304" pitchFamily="18" charset="0"/>
                        </a:rPr>
                        <a:t>Ребята, предлагаю вам посмотреть на картинку. Сегодня мы в гостях у мальчика Пети. Он очень активный и веселый, ведет здоровый образ жизни. Как вы думаете, что такое здоровый образ жизни? Давайте посмотрим на картинки. Что на них изображено? Как вы думаете, на всех картинках изображен здоровый образ жизни? Какие не правильные картинки?</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r>
              <a:tr h="562348">
                <a:tc>
                  <a:txBody>
                    <a:bodyPr/>
                    <a:lstStyle/>
                    <a:p>
                      <a:pPr algn="ctr">
                        <a:lnSpc>
                          <a:spcPct val="150000"/>
                        </a:lnSpc>
                        <a:spcAft>
                          <a:spcPts val="0"/>
                        </a:spcAft>
                      </a:pPr>
                      <a:r>
                        <a:rPr lang="ru-RU" sz="1200" dirty="0">
                          <a:effectLst/>
                          <a:latin typeface="Times New Roman" panose="02020603050405020304" pitchFamily="18" charset="0"/>
                          <a:cs typeface="Times New Roman" panose="02020603050405020304" pitchFamily="18" charset="0"/>
                        </a:rPr>
                        <a:t>№3</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ru-RU" sz="1200">
                          <a:effectLst/>
                          <a:latin typeface="Times New Roman" panose="02020603050405020304" pitchFamily="18" charset="0"/>
                          <a:cs typeface="Times New Roman" panose="02020603050405020304" pitchFamily="18" charset="0"/>
                        </a:rPr>
                        <a:t>Мальчик Петя вместе с мамой пришел в спортивный зал. Давайте посмотрим, что выбрал Петя для занятия спортом. Помогите Пете определить правильный инвентарь для занятия спортом.</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r>
              <a:tr h="843522">
                <a:tc>
                  <a:txBody>
                    <a:bodyPr/>
                    <a:lstStyle/>
                    <a:p>
                      <a:pPr algn="ctr">
                        <a:lnSpc>
                          <a:spcPct val="150000"/>
                        </a:lnSpc>
                        <a:spcAft>
                          <a:spcPts val="0"/>
                        </a:spcAft>
                      </a:pPr>
                      <a:r>
                        <a:rPr lang="ru-RU"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ru-RU" sz="1200">
                          <a:effectLst/>
                          <a:latin typeface="Times New Roman" panose="02020603050405020304" pitchFamily="18" charset="0"/>
                          <a:cs typeface="Times New Roman" panose="02020603050405020304" pitchFamily="18" charset="0"/>
                        </a:rPr>
                        <a:t>Петя после занятия спортом пришел в магазин за продуктами. Давайте посмотрим, что выбрал Петя в магазине. Помогите Пете определить, полезные это продукты для здоровья? Какие продукты не следует покупать?</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r>
              <a:tr h="562348">
                <a:tc>
                  <a:txBody>
                    <a:bodyPr/>
                    <a:lstStyle/>
                    <a:p>
                      <a:pPr algn="ctr">
                        <a:lnSpc>
                          <a:spcPct val="150000"/>
                        </a:lnSpc>
                        <a:spcAft>
                          <a:spcPts val="0"/>
                        </a:spcAft>
                      </a:pPr>
                      <a:r>
                        <a:rPr lang="ru-RU"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50000"/>
                        </a:lnSpc>
                        <a:spcAft>
                          <a:spcPts val="0"/>
                        </a:spcAft>
                      </a:pPr>
                      <a:r>
                        <a:rPr lang="ru-RU" sz="1200">
                          <a:effectLst/>
                          <a:latin typeface="Times New Roman" panose="02020603050405020304" pitchFamily="18" charset="0"/>
                          <a:cs typeface="Times New Roman" panose="02020603050405020304" pitchFamily="18" charset="0"/>
                        </a:rPr>
                        <a:t>У Пети – проблема! Он перепутал режим дня! Помогите Пете! Рассмотрите картинки, определите время суток, когда мы выполняем то или иное действие, и разместите их последовательно.</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r>
              <a:tr h="843522">
                <a:tc>
                  <a:txBody>
                    <a:bodyPr/>
                    <a:lstStyle/>
                    <a:p>
                      <a:pPr algn="ctr">
                        <a:lnSpc>
                          <a:spcPct val="150000"/>
                        </a:lnSpc>
                        <a:spcAft>
                          <a:spcPts val="0"/>
                        </a:spcAft>
                      </a:pPr>
                      <a:r>
                        <a:rPr lang="ru-RU"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l">
                        <a:lnSpc>
                          <a:spcPct val="150000"/>
                        </a:lnSpc>
                        <a:spcAft>
                          <a:spcPts val="0"/>
                        </a:spcAft>
                      </a:pPr>
                      <a:r>
                        <a:rPr lang="ru-RU" sz="1200">
                          <a:effectLst/>
                          <a:latin typeface="Times New Roman" panose="02020603050405020304" pitchFamily="18" charset="0"/>
                          <a:cs typeface="Times New Roman" panose="02020603050405020304" pitchFamily="18" charset="0"/>
                        </a:rPr>
                        <a:t> </a:t>
                      </a:r>
                    </a:p>
                    <a:p>
                      <a:pPr algn="l">
                        <a:lnSpc>
                          <a:spcPct val="150000"/>
                        </a:lnSpc>
                        <a:spcAft>
                          <a:spcPts val="0"/>
                        </a:spcAft>
                      </a:pPr>
                      <a:r>
                        <a:rPr lang="ru-RU" sz="1200">
                          <a:effectLst/>
                          <a:latin typeface="Times New Roman" panose="02020603050405020304" pitchFamily="18" charset="0"/>
                          <a:cs typeface="Times New Roman" panose="02020603050405020304" pitchFamily="18" charset="0"/>
                        </a:rPr>
                        <a:t>А сейчас мы поиграем с Петей! Давайте вместе соберём пазл!!!</a:t>
                      </a:r>
                    </a:p>
                    <a:p>
                      <a:pPr algn="l">
                        <a:lnSpc>
                          <a:spcPct val="150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r>
              <a:tr h="843522">
                <a:tc>
                  <a:txBody>
                    <a:bodyPr/>
                    <a:lstStyle/>
                    <a:p>
                      <a:pPr algn="ctr">
                        <a:lnSpc>
                          <a:spcPct val="150000"/>
                        </a:lnSpc>
                        <a:spcAft>
                          <a:spcPts val="0"/>
                        </a:spcAft>
                      </a:pPr>
                      <a:r>
                        <a:rPr lang="ru-RU" sz="1200" spc="5" dirty="0">
                          <a:effectLst/>
                          <a:latin typeface="Times New Roman" panose="02020603050405020304" pitchFamily="18" charset="0"/>
                          <a:cs typeface="Times New Roman" panose="02020603050405020304" pitchFamily="18" charset="0"/>
                        </a:rPr>
                        <a:t>№7</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l">
                        <a:lnSpc>
                          <a:spcPct val="150000"/>
                        </a:lnSpc>
                        <a:spcAft>
                          <a:spcPts val="0"/>
                        </a:spcAft>
                      </a:pPr>
                      <a:r>
                        <a:rPr lang="ru-RU" sz="1200" spc="5"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cs typeface="Times New Roman" panose="02020603050405020304" pitchFamily="18" charset="0"/>
                      </a:endParaRPr>
                    </a:p>
                    <a:p>
                      <a:pPr algn="l">
                        <a:lnSpc>
                          <a:spcPct val="150000"/>
                        </a:lnSpc>
                        <a:spcAft>
                          <a:spcPts val="0"/>
                        </a:spcAft>
                      </a:pPr>
                      <a:r>
                        <a:rPr lang="ru-RU" sz="1200" spc="5" dirty="0">
                          <a:effectLst/>
                          <a:latin typeface="Times New Roman" panose="02020603050405020304" pitchFamily="18" charset="0"/>
                          <a:cs typeface="Times New Roman" panose="02020603050405020304" pitchFamily="18" charset="0"/>
                        </a:rPr>
                        <a:t>МОЛОДЦЫ!!! А эти шарики Петя надул специально для вас!</a:t>
                      </a:r>
                      <a:endParaRPr lang="ru-RU" sz="1200" dirty="0">
                        <a:effectLst/>
                        <a:latin typeface="Times New Roman" panose="02020603050405020304" pitchFamily="18" charset="0"/>
                        <a:cs typeface="Times New Roman" panose="02020603050405020304" pitchFamily="18" charset="0"/>
                      </a:endParaRPr>
                    </a:p>
                    <a:p>
                      <a:pPr algn="l">
                        <a:lnSpc>
                          <a:spcPct val="150000"/>
                        </a:lnSpc>
                        <a:spcAft>
                          <a:spcPts val="0"/>
                        </a:spcAft>
                      </a:pPr>
                      <a:r>
                        <a:rPr lang="ru-RU" sz="1200" spc="5"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611560" y="175955"/>
            <a:ext cx="79928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Алгоритм работы со слайдами: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42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04617B"/>
      </a:dk2>
      <a:lt2>
        <a:srgbClr val="DBF5F9"/>
      </a:lt2>
      <a:accent1>
        <a:srgbClr val="20C8F7"/>
      </a:accent1>
      <a:accent2>
        <a:srgbClr val="6ADAFA"/>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545</TotalTime>
  <Words>225</Words>
  <Application>Microsoft Office PowerPoint</Application>
  <PresentationFormat>Экран (4:3)</PresentationFormat>
  <Paragraphs>38</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Поток</vt:lpstr>
      <vt:lpstr>Мультимедийное  пособие для детей подготовительного к школе возраста «В здоровом теле – здоровый дух!»</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Sad61</dc:creator>
  <cp:lastModifiedBy>Sad61</cp:lastModifiedBy>
  <cp:revision>79</cp:revision>
  <dcterms:modified xsi:type="dcterms:W3CDTF">2016-11-03T05:56:30Z</dcterms:modified>
</cp:coreProperties>
</file>