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62BC5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2" autoAdjust="0"/>
    <p:restoredTop sz="84938" autoAdjust="0"/>
  </p:normalViewPr>
  <p:slideViewPr>
    <p:cSldViewPr>
      <p:cViewPr varScale="1">
        <p:scale>
          <a:sx n="95" d="100"/>
          <a:sy n="95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AFD4-AE5C-444E-9D81-AAD8CFEE36E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FE3D-5381-4CC0-B9F5-8C7DFA956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5.wav"/><Relationship Id="rId1" Type="http://schemas.openxmlformats.org/officeDocument/2006/relationships/audio" Target="../media/audio6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484784"/>
            <a:ext cx="478945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Изучаем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Фигуры.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39552" y="3933056"/>
            <a:ext cx="720080" cy="50405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1800" y="5805264"/>
            <a:ext cx="720080" cy="648072"/>
          </a:xfrm>
          <a:prstGeom prst="ellipse">
            <a:avLst/>
          </a:prstGeom>
          <a:solidFill>
            <a:srgbClr val="362B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 rot="16200000">
            <a:off x="7200292" y="2960948"/>
            <a:ext cx="1584176" cy="792088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5733256"/>
            <a:ext cx="64807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572000" y="5373216"/>
            <a:ext cx="1296144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24328" y="1124744"/>
            <a:ext cx="648072" cy="5760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187624" y="332656"/>
            <a:ext cx="720080" cy="504056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12160" y="404664"/>
            <a:ext cx="72008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 rot="5400000">
            <a:off x="107504" y="1844824"/>
            <a:ext cx="1728192" cy="86409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5301208"/>
            <a:ext cx="648072" cy="5760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563888" y="332656"/>
            <a:ext cx="1296144" cy="1080120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1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1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1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1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1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3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5" grpId="0" animBg="1"/>
      <p:bldP spid="15" grpId="1" animBg="1"/>
      <p:bldP spid="15" grpId="2" animBg="1"/>
      <p:bldP spid="24" grpId="0" animBg="1"/>
      <p:bldP spid="24" grpId="1" animBg="1"/>
      <p:bldP spid="2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348038" y="1916113"/>
            <a:ext cx="2374900" cy="45148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prstShdw prst="shdw17" dist="81320" dir="3080412">
              <a:schemeClr val="bg2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3707904" y="2276872"/>
            <a:ext cx="1663700" cy="150495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>
                <a:solidFill>
                  <a:srgbClr val="FFFFFF"/>
                </a:solidFill>
              </a:rPr>
              <a:t>    </a:t>
            </a:r>
            <a:r>
              <a:rPr lang="ru-RU" sz="4800" b="1" dirty="0" smtClean="0">
                <a:solidFill>
                  <a:srgbClr val="FFFFFF"/>
                </a:solidFill>
              </a:rPr>
              <a:t>АЛЁ</a:t>
            </a:r>
            <a:endParaRPr lang="ru-RU" sz="4800" b="1" dirty="0">
              <a:solidFill>
                <a:srgbClr val="FFFFFF"/>
              </a:solidFill>
            </a:endParaRP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3492500" y="4005263"/>
            <a:ext cx="871538" cy="395287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4643438" y="4005263"/>
            <a:ext cx="871537" cy="3952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3492500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5219700" y="1555750"/>
            <a:ext cx="315913" cy="315913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>
            <a:prstShdw prst="shdw17" dist="81320" dir="3080412">
              <a:schemeClr val="bg2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4211638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2</a:t>
            </a:r>
            <a:endParaRPr lang="ru-RU" sz="4800" dirty="0"/>
          </a:p>
        </p:txBody>
      </p:sp>
      <p:sp>
        <p:nvSpPr>
          <p:cNvPr id="11" name="Oval 35"/>
          <p:cNvSpPr>
            <a:spLocks noChangeArrowheads="1"/>
          </p:cNvSpPr>
          <p:nvPr/>
        </p:nvSpPr>
        <p:spPr bwMode="auto">
          <a:xfrm>
            <a:off x="4932363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3</a:t>
            </a:r>
            <a:endParaRPr lang="ru-RU" sz="4800" dirty="0"/>
          </a:p>
        </p:txBody>
      </p:sp>
      <p:sp>
        <p:nvSpPr>
          <p:cNvPr id="12" name="Oval 36"/>
          <p:cNvSpPr>
            <a:spLocks noChangeArrowheads="1"/>
          </p:cNvSpPr>
          <p:nvPr/>
        </p:nvSpPr>
        <p:spPr bwMode="auto">
          <a:xfrm>
            <a:off x="3492500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4</a:t>
            </a:r>
            <a:endParaRPr lang="ru-RU" sz="4800" dirty="0"/>
          </a:p>
        </p:txBody>
      </p:sp>
      <p:sp>
        <p:nvSpPr>
          <p:cNvPr id="13" name="Oval 37"/>
          <p:cNvSpPr>
            <a:spLocks noChangeArrowheads="1"/>
          </p:cNvSpPr>
          <p:nvPr/>
        </p:nvSpPr>
        <p:spPr bwMode="auto">
          <a:xfrm>
            <a:off x="4211638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5</a:t>
            </a:r>
            <a:endParaRPr lang="ru-RU" sz="4800" dirty="0"/>
          </a:p>
        </p:txBody>
      </p:sp>
      <p:sp>
        <p:nvSpPr>
          <p:cNvPr id="14" name="Oval 38"/>
          <p:cNvSpPr>
            <a:spLocks noChangeArrowheads="1"/>
          </p:cNvSpPr>
          <p:nvPr/>
        </p:nvSpPr>
        <p:spPr bwMode="auto">
          <a:xfrm>
            <a:off x="4932363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6</a:t>
            </a:r>
            <a:endParaRPr lang="ru-RU" sz="4800" dirty="0"/>
          </a:p>
        </p:txBody>
      </p:sp>
      <p:sp>
        <p:nvSpPr>
          <p:cNvPr id="15" name="Oval 39"/>
          <p:cNvSpPr>
            <a:spLocks noChangeArrowheads="1"/>
          </p:cNvSpPr>
          <p:nvPr/>
        </p:nvSpPr>
        <p:spPr bwMode="auto">
          <a:xfrm>
            <a:off x="3492500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7</a:t>
            </a:r>
            <a:endParaRPr lang="ru-RU" sz="4800" dirty="0"/>
          </a:p>
        </p:txBody>
      </p:sp>
      <p:sp>
        <p:nvSpPr>
          <p:cNvPr id="16" name="Oval 40"/>
          <p:cNvSpPr>
            <a:spLocks noChangeArrowheads="1"/>
          </p:cNvSpPr>
          <p:nvPr/>
        </p:nvSpPr>
        <p:spPr bwMode="auto">
          <a:xfrm>
            <a:off x="4211638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8</a:t>
            </a:r>
            <a:endParaRPr lang="ru-RU" sz="4800" dirty="0"/>
          </a:p>
        </p:txBody>
      </p:sp>
      <p:sp>
        <p:nvSpPr>
          <p:cNvPr id="17" name="Oval 41"/>
          <p:cNvSpPr>
            <a:spLocks noChangeArrowheads="1"/>
          </p:cNvSpPr>
          <p:nvPr/>
        </p:nvSpPr>
        <p:spPr bwMode="auto">
          <a:xfrm>
            <a:off x="4932363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9</a:t>
            </a:r>
          </a:p>
        </p:txBody>
      </p:sp>
      <p:pic>
        <p:nvPicPr>
          <p:cNvPr id="20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-387424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563888" y="3717032"/>
            <a:ext cx="43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</a:t>
            </a:r>
            <a:endParaRPr lang="ru-RU" sz="4400" dirty="0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3492822" y="450912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4211960" y="450912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dirty="0" smtClean="0"/>
              <a:t>2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3564210" y="3717652"/>
            <a:ext cx="43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</a:t>
            </a:r>
            <a:endParaRPr lang="ru-RU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79712" y="0"/>
            <a:ext cx="5184576" cy="156966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ТЕЛЕФОН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6" cstate="print"/>
          <a:stretch>
            <a:fillRect/>
          </a:stretch>
        </p:blipFill>
        <p:spPr>
          <a:xfrm>
            <a:off x="1403648" y="-432048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85"/>
                            </p:stCondLst>
                            <p:childTnLst>
                              <p:par>
                                <p:cTn id="47" presetID="27" presetClass="entr" presetSubtype="0" fill="hold" grpId="1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ск_кр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5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3960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к_пр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ск_кр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-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899592" y="1268760"/>
            <a:ext cx="2592288" cy="432048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81320" dir="3080412">
              <a:schemeClr val="bg2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41"/>
          <p:cNvSpPr>
            <a:spLocks noChangeArrowheads="1"/>
          </p:cNvSpPr>
          <p:nvPr/>
        </p:nvSpPr>
        <p:spPr bwMode="auto">
          <a:xfrm>
            <a:off x="6676324" y="1364095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5004048" y="4149080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6516216" y="4149080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6637783" y="2759224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  <p:sp>
        <p:nvSpPr>
          <p:cNvPr id="25" name="Oval 41"/>
          <p:cNvSpPr>
            <a:spLocks noChangeArrowheads="1"/>
          </p:cNvSpPr>
          <p:nvPr/>
        </p:nvSpPr>
        <p:spPr bwMode="auto">
          <a:xfrm>
            <a:off x="5004048" y="2780928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  <p:sp>
        <p:nvSpPr>
          <p:cNvPr id="26" name="Oval 41"/>
          <p:cNvSpPr>
            <a:spLocks noChangeArrowheads="1"/>
          </p:cNvSpPr>
          <p:nvPr/>
        </p:nvSpPr>
        <p:spPr bwMode="auto">
          <a:xfrm>
            <a:off x="5004048" y="1340768"/>
            <a:ext cx="1310410" cy="1132143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5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59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3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 rot="21163862">
            <a:off x="9183897" y="1960508"/>
            <a:ext cx="6628508" cy="3889201"/>
            <a:chOff x="2124075" y="2060848"/>
            <a:chExt cx="6628508" cy="3889201"/>
          </a:xfrm>
        </p:grpSpPr>
        <p:sp>
          <p:nvSpPr>
            <p:cNvPr id="8" name="AutoShape 23"/>
            <p:cNvSpPr>
              <a:spLocks noChangeArrowheads="1"/>
            </p:cNvSpPr>
            <p:nvPr/>
          </p:nvSpPr>
          <p:spPr bwMode="auto">
            <a:xfrm rot="11410893">
              <a:off x="4067944" y="5445224"/>
              <a:ext cx="1295400" cy="504825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22"/>
            <p:cNvSpPr>
              <a:spLocks noChangeArrowheads="1"/>
            </p:cNvSpPr>
            <p:nvPr/>
          </p:nvSpPr>
          <p:spPr bwMode="auto">
            <a:xfrm rot="610893">
              <a:off x="4139952" y="2060848"/>
              <a:ext cx="1295400" cy="576262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 rot="3327590">
              <a:off x="7023796" y="3641482"/>
              <a:ext cx="1873250" cy="1584325"/>
            </a:xfrm>
            <a:prstGeom prst="rtTriangle">
              <a:avLst/>
            </a:prstGeom>
            <a:solidFill>
              <a:srgbClr val="99FF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Oval 17"/>
            <p:cNvSpPr>
              <a:spLocks noChangeArrowheads="1"/>
            </p:cNvSpPr>
            <p:nvPr/>
          </p:nvSpPr>
          <p:spPr bwMode="auto">
            <a:xfrm rot="610893">
              <a:off x="2124075" y="2565400"/>
              <a:ext cx="5184775" cy="29527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Oval 19"/>
            <p:cNvSpPr>
              <a:spLocks noChangeArrowheads="1"/>
            </p:cNvSpPr>
            <p:nvPr/>
          </p:nvSpPr>
          <p:spPr bwMode="auto">
            <a:xfrm rot="610893">
              <a:off x="2627313" y="3357563"/>
              <a:ext cx="504825" cy="504825"/>
            </a:xfrm>
            <a:prstGeom prst="ellipse">
              <a:avLst/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 rot="610893">
              <a:off x="3661203" y="2477661"/>
              <a:ext cx="71438" cy="273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972600" y="18864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РЫБКА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16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-387424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84 0.01459 L -0.91406 0.014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68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85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24219 0.00116 L -0.7757 0.001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8"/>
          <p:cNvSpPr>
            <a:spLocks noChangeArrowheads="1"/>
          </p:cNvSpPr>
          <p:nvPr/>
        </p:nvSpPr>
        <p:spPr bwMode="auto">
          <a:xfrm rot="8446871">
            <a:off x="4832404" y="959929"/>
            <a:ext cx="3763160" cy="3075476"/>
          </a:xfrm>
          <a:prstGeom prst="rtTriangle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 rot="174755">
            <a:off x="2123390" y="3486809"/>
            <a:ext cx="5184775" cy="29527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 rot="174755">
            <a:off x="867168" y="879403"/>
            <a:ext cx="1721032" cy="1601804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972600" y="2420888"/>
            <a:ext cx="6585394" cy="3783431"/>
            <a:chOff x="1187351" y="2558206"/>
            <a:chExt cx="6585394" cy="3783431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3636837" y="3349772"/>
              <a:ext cx="3618227" cy="299186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 rot="15104592">
              <a:off x="3077221" y="4826505"/>
              <a:ext cx="292752" cy="1158216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13"/>
            <p:cNvSpPr>
              <a:spLocks noChangeArrowheads="1"/>
            </p:cNvSpPr>
            <p:nvPr/>
          </p:nvSpPr>
          <p:spPr bwMode="auto">
            <a:xfrm rot="13892554">
              <a:off x="3416398" y="5435464"/>
              <a:ext cx="292752" cy="1419851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 rot="6504119">
              <a:off x="7300920" y="5001364"/>
              <a:ext cx="292752" cy="650898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 rot="8470716">
              <a:off x="6905881" y="5679774"/>
              <a:ext cx="290352" cy="656280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16"/>
            <p:cNvSpPr>
              <a:spLocks noChangeArrowheads="1"/>
            </p:cNvSpPr>
            <p:nvPr/>
          </p:nvSpPr>
          <p:spPr bwMode="auto">
            <a:xfrm rot="2486017">
              <a:off x="7179364" y="2693700"/>
              <a:ext cx="288756" cy="1460545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2052538" y="3207493"/>
              <a:ext cx="1737324" cy="17500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627784" y="3717032"/>
              <a:ext cx="216966" cy="21876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692176" y="2558206"/>
              <a:ext cx="939654" cy="8750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3131840" y="2564904"/>
              <a:ext cx="941250" cy="87664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 rot="-7192656">
              <a:off x="1438185" y="4324067"/>
              <a:ext cx="802656" cy="867864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187351" y="4863256"/>
              <a:ext cx="360546" cy="29114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-387424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267744" y="0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МЫШКА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913 0.02871 L -0.91128 0.028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85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87624" y="3429000"/>
            <a:ext cx="2808312" cy="259228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580112" y="3356992"/>
            <a:ext cx="1728192" cy="237626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Андрей\AppData\Local\Microsoft\Windows\Temporary Internet Files\Content.IE5\3G084A82\MC9004404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-342800"/>
            <a:ext cx="7200800" cy="7200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059832" y="2276872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362BC5"/>
                </a:solidFill>
              </a:rPr>
              <a:t>До скорых           встреч! </a:t>
            </a:r>
            <a:endParaRPr lang="ru-RU" sz="5400" dirty="0">
              <a:solidFill>
                <a:srgbClr val="362BC5"/>
              </a:solidFill>
            </a:endParaRPr>
          </a:p>
        </p:txBody>
      </p:sp>
      <p:pic>
        <p:nvPicPr>
          <p:cNvPr id="4" name="Picture 6" descr="00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5180" y="5301208"/>
            <a:ext cx="2088820" cy="155679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Пояснительная     записка.</a:t>
            </a:r>
            <a:endParaRPr lang="ru-RU" dirty="0" smtClean="0"/>
          </a:p>
          <a:p>
            <a:r>
              <a:rPr lang="ru-RU" dirty="0" smtClean="0"/>
              <a:t>Данное электронное пособие рекомендуется  для работы с  детьми  3-4 лет.   Пособие можно использовать как фрагмент непосредственной образовательной деятельности (образовательная область «Познание») для  изучения геометрических фигур с детьми, в режимных моментах  или для индивидуальной работы с ребенком по закреплению геометрических фигур в домашних условиях.  </a:t>
            </a:r>
          </a:p>
          <a:p>
            <a:r>
              <a:rPr lang="ru-RU" b="1" dirty="0" smtClean="0"/>
              <a:t>Актуальность</a:t>
            </a:r>
            <a:r>
              <a:rPr lang="ru-RU" dirty="0" smtClean="0"/>
              <a:t>: Дети младшего дошкольного возраста испытывают затруднения при  изучении нового материала, а также при повторении и закреплении пройденного материала в рамках образовательной деятельности по ФЭМП по пройденному материалу.</a:t>
            </a:r>
          </a:p>
          <a:p>
            <a:r>
              <a:rPr lang="ru-RU" dirty="0" smtClean="0"/>
              <a:t>    </a:t>
            </a:r>
            <a:r>
              <a:rPr lang="ru-RU" b="1" dirty="0" smtClean="0"/>
              <a:t>Цель:</a:t>
            </a:r>
            <a:r>
              <a:rPr lang="ru-RU" dirty="0" smtClean="0"/>
              <a:t> Развивать умение различать и называть основные </a:t>
            </a:r>
            <a:r>
              <a:rPr lang="ru-RU" b="1" dirty="0" smtClean="0"/>
              <a:t>геометрические</a:t>
            </a:r>
            <a:r>
              <a:rPr lang="ru-RU" dirty="0" smtClean="0"/>
              <a:t> </a:t>
            </a:r>
            <a:r>
              <a:rPr lang="ru-RU" b="1" dirty="0" smtClean="0"/>
              <a:t>фигуры, </a:t>
            </a:r>
            <a:r>
              <a:rPr lang="ru-RU" dirty="0" smtClean="0"/>
              <a:t>ввести в активный словарь детей младшего дошкольного возраста </a:t>
            </a:r>
            <a:r>
              <a:rPr lang="ru-RU" b="1" dirty="0" smtClean="0"/>
              <a:t>названия основных геометрических фигур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Задачи:</a:t>
            </a:r>
            <a:r>
              <a:rPr lang="ru-RU" dirty="0" smtClean="0"/>
              <a:t> Познакомить с основными  геометрическими фигурами (названия и свойства), обогатить и активизировать названия фигур в речи, умение находить в повседневной жизни предметы, похожие на геометрические фигуры.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Описание работы со слайдами.</a:t>
            </a:r>
            <a:endParaRPr lang="ru-RU" dirty="0" smtClean="0"/>
          </a:p>
          <a:p>
            <a:r>
              <a:rPr lang="ru-RU" dirty="0" smtClean="0"/>
              <a:t>Презентация содержит 16 слайдов. </a:t>
            </a:r>
          </a:p>
          <a:p>
            <a:r>
              <a:rPr lang="ru-RU" dirty="0" smtClean="0"/>
              <a:t>Показом слайдов управляют по щелчку мыши. Использованы различные переходы: соты, рябь, шашки, растворения, жалюзи от одного слайда к другому и озвучена голосам.</a:t>
            </a:r>
          </a:p>
          <a:p>
            <a:r>
              <a:rPr lang="ru-RU" b="1" dirty="0" smtClean="0"/>
              <a:t>Слайд 1</a:t>
            </a:r>
            <a:r>
              <a:rPr lang="ru-RU" dirty="0" smtClean="0"/>
              <a:t>: Название темы презентации «Изучаем фигуры».</a:t>
            </a:r>
          </a:p>
          <a:p>
            <a:r>
              <a:rPr lang="ru-RU" b="1" dirty="0" smtClean="0"/>
              <a:t>Слайд 2</a:t>
            </a:r>
            <a:r>
              <a:rPr lang="ru-RU" dirty="0" smtClean="0"/>
              <a:t>: Ребенок видит картинку  домик состоящую из различных геометрических фигур. Вопрос: "Что это такое?" - "Это Домик ". </a:t>
            </a:r>
          </a:p>
          <a:p>
            <a:r>
              <a:rPr lang="ru-RU" b="1" dirty="0" smtClean="0"/>
              <a:t>Слайд 3</a:t>
            </a:r>
            <a:r>
              <a:rPr lang="ru-RU" dirty="0" smtClean="0"/>
              <a:t>.Появление  геометрических  фигур.  Звучит вопрос: «Какие фигуры ты видишь?»   Дети называют фигуры.</a:t>
            </a:r>
          </a:p>
          <a:p>
            <a:r>
              <a:rPr lang="ru-RU" b="1" dirty="0" smtClean="0"/>
              <a:t>Слайд 4</a:t>
            </a:r>
            <a:r>
              <a:rPr lang="ru-RU" dirty="0" smtClean="0"/>
              <a:t>: Появляется изображение елочки из геометрических фигур. Вопрос: "Что это такое?" - "Это Елка". </a:t>
            </a:r>
          </a:p>
          <a:p>
            <a:r>
              <a:rPr lang="ru-RU" b="1" dirty="0" smtClean="0"/>
              <a:t>Слайд 5:</a:t>
            </a:r>
            <a:r>
              <a:rPr lang="ru-RU" dirty="0" smtClean="0"/>
              <a:t> Появляются геометрические  фигуры. Звучит вопрос: «Какие фигуры ты видишь?»  Дети называют фигуры.</a:t>
            </a:r>
          </a:p>
          <a:p>
            <a:r>
              <a:rPr lang="ru-RU" b="1" dirty="0" smtClean="0"/>
              <a:t>Слайд 6:</a:t>
            </a:r>
            <a:r>
              <a:rPr lang="ru-RU" dirty="0" smtClean="0"/>
              <a:t> Появляется изображения грибочка. Вопрос: "Что это такое?" - "Это Гриб". </a:t>
            </a:r>
          </a:p>
          <a:p>
            <a:r>
              <a:rPr lang="ru-RU" b="1" dirty="0" smtClean="0"/>
              <a:t>Слайд 7:</a:t>
            </a:r>
            <a:r>
              <a:rPr lang="ru-RU" dirty="0" smtClean="0"/>
              <a:t> Появление  геометрических  фигур.  Звучит вопрос: «Какие фигуры ты видишь?»   Дети называют фигуры.</a:t>
            </a:r>
          </a:p>
          <a:p>
            <a:r>
              <a:rPr lang="ru-RU" b="1" dirty="0" smtClean="0"/>
              <a:t>Слайд 8:</a:t>
            </a:r>
            <a:r>
              <a:rPr lang="ru-RU" dirty="0" smtClean="0"/>
              <a:t> На этом слайде машинка выезжает и дети говорят: "Это Машинка". </a:t>
            </a:r>
          </a:p>
          <a:p>
            <a:r>
              <a:rPr lang="ru-RU" b="1" dirty="0" smtClean="0"/>
              <a:t>Слайд 9:</a:t>
            </a:r>
            <a:r>
              <a:rPr lang="ru-RU" dirty="0" smtClean="0"/>
              <a:t> Появляются геометрические  фигуры. Звучит вопрос: «Какие фигуры ты видишь?»  Дети называют фигуры.</a:t>
            </a:r>
          </a:p>
          <a:p>
            <a:r>
              <a:rPr lang="ru-RU" b="1" dirty="0" smtClean="0"/>
              <a:t>Слайд 10:</a:t>
            </a:r>
            <a:r>
              <a:rPr lang="ru-RU" dirty="0" smtClean="0"/>
              <a:t> На данном слайде появляется телефон и звонок телефона, Вопрос: "Что это такое?" - "Это телефон". </a:t>
            </a:r>
          </a:p>
          <a:p>
            <a:r>
              <a:rPr lang="ru-RU" b="1" dirty="0" smtClean="0"/>
              <a:t>Слайд 11:</a:t>
            </a:r>
            <a:r>
              <a:rPr lang="ru-RU" dirty="0" smtClean="0"/>
              <a:t>  Звучит вопрос «Сколько ты видишь прямоугольников?» - «Один», «А сколько   кружков?», - «Много».</a:t>
            </a:r>
          </a:p>
          <a:p>
            <a:r>
              <a:rPr lang="ru-RU" b="1" dirty="0" smtClean="0"/>
              <a:t>Слайд 12:</a:t>
            </a:r>
            <a:r>
              <a:rPr lang="ru-RU" dirty="0" smtClean="0"/>
              <a:t> Появляется следующая картинка,  «Рыбка»,  она выплывает. Вопрос: "Что это такое?" - "Это Рыбка". Можно задать дополнительный вопрос: «Из каких фигур она состоит?».</a:t>
            </a:r>
          </a:p>
          <a:p>
            <a:r>
              <a:rPr lang="ru-RU" b="1" dirty="0" smtClean="0"/>
              <a:t>Слайд13:</a:t>
            </a:r>
            <a:r>
              <a:rPr lang="ru-RU" dirty="0" smtClean="0"/>
              <a:t>  Появляются геометрические  фигуры. Звучит вопрос: «Какие фигуры ты видишь?»  Дети называют фигуры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Слайд 14:</a:t>
            </a:r>
            <a:r>
              <a:rPr lang="ru-RU" dirty="0" smtClean="0"/>
              <a:t> Появляется  следующая  картинка звучит  Вопрос: "Что это такое?" - "Это Мышка". </a:t>
            </a:r>
          </a:p>
          <a:p>
            <a:r>
              <a:rPr lang="ru-RU" b="1" dirty="0" smtClean="0"/>
              <a:t>Слайд 15:</a:t>
            </a:r>
            <a:r>
              <a:rPr lang="ru-RU" dirty="0" smtClean="0"/>
              <a:t> Появляются геометрические  фигуры. Звучит вопрос: «Какие фигуры ты видишь?»  Дети называют фигуры.</a:t>
            </a:r>
          </a:p>
          <a:p>
            <a:r>
              <a:rPr lang="ru-RU" b="1" dirty="0" smtClean="0"/>
              <a:t> Слайд 16:</a:t>
            </a:r>
            <a:r>
              <a:rPr lang="ru-RU" dirty="0" smtClean="0"/>
              <a:t> Появляется Солнце, вращающее вокруг себя, и выскакивает надпись «До скорых встреч».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22759" y="1269454"/>
            <a:ext cx="8351837" cy="1439862"/>
          </a:xfrm>
          <a:prstGeom prst="triangle">
            <a:avLst>
              <a:gd name="adj" fmla="val 5018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995167" y="1629494"/>
            <a:ext cx="8636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31640" y="2780928"/>
            <a:ext cx="6840538" cy="38163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34927" y="3357686"/>
            <a:ext cx="1584325" cy="30241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76056" y="3717032"/>
            <a:ext cx="15128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-603448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131840" y="-243408"/>
            <a:ext cx="3203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362BC5"/>
                </a:solidFill>
              </a:rPr>
              <a:t>ДОМ</a:t>
            </a:r>
            <a:endParaRPr lang="ru-RU" sz="9600" dirty="0">
              <a:solidFill>
                <a:srgbClr val="362BC5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85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5" grpId="0" animBg="1"/>
      <p:bldP spid="4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283968" y="0"/>
            <a:ext cx="4176463" cy="2204864"/>
          </a:xfrm>
          <a:prstGeom prst="triangle">
            <a:avLst>
              <a:gd name="adj" fmla="val 4887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179512" y="116632"/>
            <a:ext cx="2160240" cy="216031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67544" y="3573016"/>
            <a:ext cx="3960440" cy="194421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228184" y="3429000"/>
            <a:ext cx="2016224" cy="18722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11560" y="28529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292494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4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1619672" y="4365104"/>
            <a:ext cx="5472608" cy="2492896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-387424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1619672" y="2492896"/>
            <a:ext cx="5222195" cy="2806058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2123728" y="1412776"/>
            <a:ext cx="4392488" cy="2159721"/>
          </a:xfrm>
          <a:prstGeom prst="triangle">
            <a:avLst>
              <a:gd name="adj" fmla="val 5131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2195736" y="4293096"/>
            <a:ext cx="1080120" cy="934369"/>
          </a:xfrm>
          <a:prstGeom prst="sun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3131840" y="4869160"/>
            <a:ext cx="1071597" cy="934369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40"/>
          <p:cNvSpPr>
            <a:spLocks noChangeArrowheads="1"/>
          </p:cNvSpPr>
          <p:nvPr/>
        </p:nvSpPr>
        <p:spPr bwMode="auto">
          <a:xfrm>
            <a:off x="3563888" y="2060848"/>
            <a:ext cx="1071597" cy="934369"/>
          </a:xfrm>
          <a:prstGeom prst="sun">
            <a:avLst>
              <a:gd name="adj" fmla="val 25000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34"/>
          <p:cNvSpPr>
            <a:spLocks noChangeArrowheads="1"/>
          </p:cNvSpPr>
          <p:nvPr/>
        </p:nvSpPr>
        <p:spPr bwMode="auto">
          <a:xfrm>
            <a:off x="2987824" y="3573016"/>
            <a:ext cx="1071599" cy="934371"/>
          </a:xfrm>
          <a:prstGeom prst="sun">
            <a:avLst>
              <a:gd name="adj" fmla="val 250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37"/>
          <p:cNvSpPr>
            <a:spLocks noChangeArrowheads="1"/>
          </p:cNvSpPr>
          <p:nvPr/>
        </p:nvSpPr>
        <p:spPr bwMode="auto">
          <a:xfrm>
            <a:off x="4139952" y="5373216"/>
            <a:ext cx="1071599" cy="934369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5220072" y="5923629"/>
            <a:ext cx="1071597" cy="934371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39"/>
          <p:cNvSpPr>
            <a:spLocks noChangeArrowheads="1"/>
          </p:cNvSpPr>
          <p:nvPr/>
        </p:nvSpPr>
        <p:spPr bwMode="auto">
          <a:xfrm>
            <a:off x="4572000" y="2564904"/>
            <a:ext cx="1071599" cy="934369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41"/>
          <p:cNvSpPr>
            <a:spLocks noChangeArrowheads="1"/>
          </p:cNvSpPr>
          <p:nvPr/>
        </p:nvSpPr>
        <p:spPr bwMode="auto">
          <a:xfrm>
            <a:off x="5148064" y="4365104"/>
            <a:ext cx="1071599" cy="934369"/>
          </a:xfrm>
          <a:prstGeom prst="sun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>
            <a:off x="4067944" y="3933056"/>
            <a:ext cx="1071597" cy="934371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32"/>
          <p:cNvSpPr>
            <a:spLocks noChangeArrowheads="1"/>
          </p:cNvSpPr>
          <p:nvPr/>
        </p:nvSpPr>
        <p:spPr bwMode="auto">
          <a:xfrm>
            <a:off x="3275856" y="476672"/>
            <a:ext cx="2160240" cy="146702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0" y="0"/>
            <a:ext cx="500404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600" cap="all" dirty="0" smtClean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ЕЛКА</a:t>
            </a:r>
            <a:endParaRPr lang="ru-RU" sz="9600" cap="all" dirty="0">
              <a:ln/>
              <a:solidFill>
                <a:srgbClr val="FF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85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6" grpId="0" animBg="1"/>
      <p:bldP spid="5" grpId="0" animBg="1"/>
      <p:bldP spid="4" grpId="0" animBg="1"/>
      <p:bldP spid="11" grpId="0" animBg="1"/>
      <p:bldP spid="8" grpId="0" animBg="1"/>
      <p:bldP spid="15" grpId="0" animBg="1"/>
      <p:bldP spid="9" grpId="0" animBg="1"/>
      <p:bldP spid="12" grpId="0" animBg="1"/>
      <p:bldP spid="13" grpId="0" animBg="1"/>
      <p:bldP spid="14" grpId="0" animBg="1"/>
      <p:bldP spid="16" grpId="0" animBg="1"/>
      <p:bldP spid="32" grpId="0" animBg="1"/>
      <p:bldP spid="7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611560" y="1052736"/>
            <a:ext cx="3384376" cy="1512168"/>
          </a:xfrm>
          <a:prstGeom prst="triangle">
            <a:avLst>
              <a:gd name="adj" fmla="val 5131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32"/>
          <p:cNvSpPr>
            <a:spLocks noChangeArrowheads="1"/>
          </p:cNvSpPr>
          <p:nvPr/>
        </p:nvSpPr>
        <p:spPr bwMode="auto">
          <a:xfrm>
            <a:off x="5220072" y="980728"/>
            <a:ext cx="2880320" cy="1944216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75856" y="3789040"/>
            <a:ext cx="2448272" cy="201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nt"/>
          <p:cNvSpPr>
            <a:spLocks noEditPoints="1" noChangeArrowheads="1"/>
          </p:cNvSpPr>
          <p:nvPr/>
        </p:nvSpPr>
        <p:spPr bwMode="auto">
          <a:xfrm>
            <a:off x="5796136" y="5445224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plant"/>
          <p:cNvSpPr>
            <a:spLocks noEditPoints="1" noChangeArrowheads="1"/>
          </p:cNvSpPr>
          <p:nvPr/>
        </p:nvSpPr>
        <p:spPr bwMode="auto">
          <a:xfrm>
            <a:off x="6012160" y="3933056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plant"/>
          <p:cNvSpPr>
            <a:spLocks noEditPoints="1" noChangeArrowheads="1"/>
          </p:cNvSpPr>
          <p:nvPr/>
        </p:nvSpPr>
        <p:spPr bwMode="auto">
          <a:xfrm>
            <a:off x="1619672" y="5734050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plant"/>
          <p:cNvSpPr>
            <a:spLocks noEditPoints="1" noChangeArrowheads="1"/>
          </p:cNvSpPr>
          <p:nvPr/>
        </p:nvSpPr>
        <p:spPr bwMode="auto">
          <a:xfrm>
            <a:off x="1043608" y="4221088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563888" y="2780928"/>
            <a:ext cx="1727200" cy="2881312"/>
          </a:xfrm>
          <a:prstGeom prst="ellipse">
            <a:avLst/>
          </a:prstGeom>
          <a:solidFill>
            <a:srgbClr val="66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-603448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0" y="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600" b="1" cap="all" dirty="0" smtClean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ГРИБ</a:t>
            </a:r>
            <a:endParaRPr lang="ru-RU" sz="9600" b="1" cap="all" dirty="0">
              <a:ln/>
              <a:solidFill>
                <a:srgbClr val="FF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563888" y="2780928"/>
            <a:ext cx="1727200" cy="2881312"/>
          </a:xfrm>
          <a:prstGeom prst="ellipse">
            <a:avLst/>
          </a:prstGeom>
          <a:solidFill>
            <a:srgbClr val="66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plant"/>
          <p:cNvSpPr>
            <a:spLocks noEditPoints="1" noChangeArrowheads="1"/>
          </p:cNvSpPr>
          <p:nvPr/>
        </p:nvSpPr>
        <p:spPr bwMode="auto">
          <a:xfrm>
            <a:off x="3563888" y="5013176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555776" y="1052736"/>
            <a:ext cx="3960440" cy="2160240"/>
          </a:xfrm>
          <a:prstGeom prst="triangle">
            <a:avLst>
              <a:gd name="adj" fmla="val 4947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85"/>
                            </p:stCondLst>
                            <p:childTnLst>
                              <p:par>
                                <p:cTn id="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/>
      <p:bldP spid="11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5580112" y="1844824"/>
            <a:ext cx="2880320" cy="4366096"/>
          </a:xfrm>
          <a:prstGeom prst="ellipse">
            <a:avLst/>
          </a:prstGeom>
          <a:solidFill>
            <a:srgbClr val="6633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Равнобедренный треугольник 6"/>
          <p:cNvSpPr/>
          <p:nvPr/>
        </p:nvSpPr>
        <p:spPr>
          <a:xfrm>
            <a:off x="827584" y="2060848"/>
            <a:ext cx="4211960" cy="3528392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7669360" y="1844824"/>
            <a:ext cx="7057081" cy="4584928"/>
            <a:chOff x="1331640" y="2132856"/>
            <a:chExt cx="7057081" cy="4584928"/>
          </a:xfrm>
        </p:grpSpPr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6012606" y="3548835"/>
              <a:ext cx="2376115" cy="201642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Rectangle 30"/>
            <p:cNvSpPr>
              <a:spLocks noChangeArrowheads="1"/>
            </p:cNvSpPr>
            <p:nvPr/>
          </p:nvSpPr>
          <p:spPr bwMode="auto">
            <a:xfrm>
              <a:off x="1331640" y="3789040"/>
              <a:ext cx="5313222" cy="1919093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Rectangle 29"/>
            <p:cNvSpPr>
              <a:spLocks noChangeArrowheads="1"/>
            </p:cNvSpPr>
            <p:nvPr/>
          </p:nvSpPr>
          <p:spPr bwMode="auto">
            <a:xfrm>
              <a:off x="4644008" y="2132856"/>
              <a:ext cx="2160512" cy="359945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1980357" y="4628956"/>
              <a:ext cx="2232049" cy="208882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31"/>
            <p:cNvSpPr>
              <a:spLocks noChangeArrowheads="1"/>
            </p:cNvSpPr>
            <p:nvPr/>
          </p:nvSpPr>
          <p:spPr bwMode="auto">
            <a:xfrm>
              <a:off x="5076502" y="2468715"/>
              <a:ext cx="1356355" cy="124836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32"/>
            <p:cNvSpPr>
              <a:spLocks noChangeArrowheads="1"/>
            </p:cNvSpPr>
            <p:nvPr/>
          </p:nvSpPr>
          <p:spPr bwMode="auto">
            <a:xfrm>
              <a:off x="2484214" y="5133011"/>
              <a:ext cx="1152128" cy="11022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35"/>
            <p:cNvSpPr>
              <a:spLocks noChangeArrowheads="1"/>
            </p:cNvSpPr>
            <p:nvPr/>
          </p:nvSpPr>
          <p:spPr bwMode="auto">
            <a:xfrm>
              <a:off x="5507783" y="4628955"/>
              <a:ext cx="2233016" cy="201739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32"/>
            <p:cNvSpPr>
              <a:spLocks noChangeArrowheads="1"/>
            </p:cNvSpPr>
            <p:nvPr/>
          </p:nvSpPr>
          <p:spPr bwMode="auto">
            <a:xfrm>
              <a:off x="6084614" y="5061003"/>
              <a:ext cx="1152128" cy="110223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-531440"/>
            <a:ext cx="432047" cy="3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403648" y="0"/>
            <a:ext cx="7020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62BC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Машинка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62BC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15 0.04375 L 0.9684 0.04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685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6300192" y="260648"/>
            <a:ext cx="2376264" cy="20882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1691680" y="4005064"/>
            <a:ext cx="5832648" cy="25922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34"/>
          <p:cNvSpPr>
            <a:spLocks noChangeArrowheads="1"/>
          </p:cNvSpPr>
          <p:nvPr/>
        </p:nvSpPr>
        <p:spPr bwMode="auto">
          <a:xfrm>
            <a:off x="971600" y="260648"/>
            <a:ext cx="2736304" cy="249361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какие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-5314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1" animBg="1"/>
      <p:bldP spid="5" grpId="1" animBg="1"/>
      <p:bldP spid="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540</Words>
  <Application>Microsoft Office PowerPoint</Application>
  <PresentationFormat>Экран (4:3)</PresentationFormat>
  <Paragraphs>46</Paragraphs>
  <Slides>18</Slides>
  <Notes>0</Notes>
  <HiddenSlides>0</HiddenSlides>
  <MMClips>16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Sad61</cp:lastModifiedBy>
  <cp:revision>27</cp:revision>
  <dcterms:created xsi:type="dcterms:W3CDTF">2012-02-21T16:45:07Z</dcterms:created>
  <dcterms:modified xsi:type="dcterms:W3CDTF">2019-01-27T14:42:55Z</dcterms:modified>
</cp:coreProperties>
</file>