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362BC5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2" autoAdjust="0"/>
    <p:restoredTop sz="84938" autoAdjust="0"/>
  </p:normalViewPr>
  <p:slideViewPr>
    <p:cSldViewPr>
      <p:cViewPr varScale="1">
        <p:scale>
          <a:sx n="95" d="100"/>
          <a:sy n="95" d="100"/>
        </p:scale>
        <p:origin x="-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4AFD4-AE5C-444E-9D81-AAD8CFEE36E4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AFE3D-5381-4CC0-B9F5-8C7DFA956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4.wav"/><Relationship Id="rId1" Type="http://schemas.openxmlformats.org/officeDocument/2006/relationships/audio" Target="../media/audio1.wav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audio" Target="../media/audio5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5.wav"/><Relationship Id="rId1" Type="http://schemas.openxmlformats.org/officeDocument/2006/relationships/audio" Target="../media/audio6.wav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5736" y="1484784"/>
            <a:ext cx="4789453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Изучаем</a:t>
            </a:r>
          </a:p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Фигуры.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539552" y="3933056"/>
            <a:ext cx="720080" cy="50405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771800" y="5805264"/>
            <a:ext cx="720080" cy="648072"/>
          </a:xfrm>
          <a:prstGeom prst="ellipse">
            <a:avLst/>
          </a:prstGeom>
          <a:solidFill>
            <a:srgbClr val="362B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 rot="16200000">
            <a:off x="7200292" y="2960948"/>
            <a:ext cx="1584176" cy="792088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380312" y="5733256"/>
            <a:ext cx="64807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4572000" y="5373216"/>
            <a:ext cx="1296144" cy="10801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24328" y="1124744"/>
            <a:ext cx="648072" cy="57606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187624" y="332656"/>
            <a:ext cx="720080" cy="504056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012160" y="404664"/>
            <a:ext cx="72008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процесс 12"/>
          <p:cNvSpPr/>
          <p:nvPr/>
        </p:nvSpPr>
        <p:spPr>
          <a:xfrm rot="5400000">
            <a:off x="107504" y="1844824"/>
            <a:ext cx="1728192" cy="86409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15616" y="5301208"/>
            <a:ext cx="648072" cy="57606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5-конечная звезда 23"/>
          <p:cNvSpPr/>
          <p:nvPr/>
        </p:nvSpPr>
        <p:spPr>
          <a:xfrm>
            <a:off x="3563888" y="332656"/>
            <a:ext cx="1296144" cy="1080120"/>
          </a:xfrm>
          <a:prstGeom prst="star5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1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6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0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1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2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5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6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0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1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5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6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7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0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1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5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6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0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1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5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6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7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0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01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3" grpId="1" animBg="1"/>
      <p:bldP spid="3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5" grpId="0" animBg="1"/>
      <p:bldP spid="15" grpId="1" animBg="1"/>
      <p:bldP spid="15" grpId="2" animBg="1"/>
      <p:bldP spid="24" grpId="0" animBg="1"/>
      <p:bldP spid="24" grpId="1" animBg="1"/>
      <p:bldP spid="24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3348038" y="1916113"/>
            <a:ext cx="2374900" cy="451485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>
            <a:prstShdw prst="shdw17" dist="81320" dir="3080412">
              <a:schemeClr val="bg2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3707904" y="2276872"/>
            <a:ext cx="1663700" cy="150495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dirty="0" smtClean="0">
                <a:solidFill>
                  <a:srgbClr val="FFFFFF"/>
                </a:solidFill>
              </a:rPr>
              <a:t>    </a:t>
            </a:r>
            <a:r>
              <a:rPr lang="ru-RU" sz="4800" b="1" dirty="0" smtClean="0">
                <a:solidFill>
                  <a:srgbClr val="FFFFFF"/>
                </a:solidFill>
              </a:rPr>
              <a:t>АЛЁ</a:t>
            </a:r>
            <a:endParaRPr lang="ru-RU" sz="4800" b="1" dirty="0">
              <a:solidFill>
                <a:srgbClr val="FFFFFF"/>
              </a:solidFill>
            </a:endParaRPr>
          </a:p>
        </p:txBody>
      </p:sp>
      <p:sp>
        <p:nvSpPr>
          <p:cNvPr id="6" name="Oval 20"/>
          <p:cNvSpPr>
            <a:spLocks noChangeArrowheads="1"/>
          </p:cNvSpPr>
          <p:nvPr/>
        </p:nvSpPr>
        <p:spPr bwMode="auto">
          <a:xfrm>
            <a:off x="3492500" y="4005263"/>
            <a:ext cx="871538" cy="395287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Oval 22"/>
          <p:cNvSpPr>
            <a:spLocks noChangeArrowheads="1"/>
          </p:cNvSpPr>
          <p:nvPr/>
        </p:nvSpPr>
        <p:spPr bwMode="auto">
          <a:xfrm>
            <a:off x="4643438" y="4005263"/>
            <a:ext cx="871537" cy="3952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Oval 23"/>
          <p:cNvSpPr>
            <a:spLocks noChangeArrowheads="1"/>
          </p:cNvSpPr>
          <p:nvPr/>
        </p:nvSpPr>
        <p:spPr bwMode="auto">
          <a:xfrm>
            <a:off x="3492500" y="4508500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5219700" y="1555750"/>
            <a:ext cx="315913" cy="315913"/>
          </a:xfrm>
          <a:prstGeom prst="rect">
            <a:avLst/>
          </a:prstGeom>
          <a:solidFill>
            <a:srgbClr val="C0C0C0"/>
          </a:solidFill>
          <a:ln w="9525" algn="ctr">
            <a:noFill/>
            <a:miter lim="800000"/>
            <a:headEnd/>
            <a:tailEnd/>
          </a:ln>
          <a:effectLst>
            <a:prstShdw prst="shdw17" dist="81320" dir="3080412">
              <a:schemeClr val="bg2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4211638" y="4508500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dirty="0" smtClean="0"/>
              <a:t>2</a:t>
            </a:r>
            <a:endParaRPr lang="ru-RU" sz="4800" dirty="0"/>
          </a:p>
        </p:txBody>
      </p:sp>
      <p:sp>
        <p:nvSpPr>
          <p:cNvPr id="11" name="Oval 35"/>
          <p:cNvSpPr>
            <a:spLocks noChangeArrowheads="1"/>
          </p:cNvSpPr>
          <p:nvPr/>
        </p:nvSpPr>
        <p:spPr bwMode="auto">
          <a:xfrm>
            <a:off x="4932363" y="4508500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dirty="0" smtClean="0"/>
              <a:t>3</a:t>
            </a:r>
            <a:endParaRPr lang="ru-RU" sz="4800" dirty="0"/>
          </a:p>
        </p:txBody>
      </p:sp>
      <p:sp>
        <p:nvSpPr>
          <p:cNvPr id="12" name="Oval 36"/>
          <p:cNvSpPr>
            <a:spLocks noChangeArrowheads="1"/>
          </p:cNvSpPr>
          <p:nvPr/>
        </p:nvSpPr>
        <p:spPr bwMode="auto">
          <a:xfrm>
            <a:off x="3492500" y="51577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dirty="0" smtClean="0"/>
              <a:t>4</a:t>
            </a:r>
            <a:endParaRPr lang="ru-RU" sz="4800" dirty="0"/>
          </a:p>
        </p:txBody>
      </p:sp>
      <p:sp>
        <p:nvSpPr>
          <p:cNvPr id="13" name="Oval 37"/>
          <p:cNvSpPr>
            <a:spLocks noChangeArrowheads="1"/>
          </p:cNvSpPr>
          <p:nvPr/>
        </p:nvSpPr>
        <p:spPr bwMode="auto">
          <a:xfrm>
            <a:off x="4211638" y="51577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dirty="0" smtClean="0"/>
              <a:t>5</a:t>
            </a:r>
            <a:endParaRPr lang="ru-RU" sz="4800" dirty="0"/>
          </a:p>
        </p:txBody>
      </p:sp>
      <p:sp>
        <p:nvSpPr>
          <p:cNvPr id="14" name="Oval 38"/>
          <p:cNvSpPr>
            <a:spLocks noChangeArrowheads="1"/>
          </p:cNvSpPr>
          <p:nvPr/>
        </p:nvSpPr>
        <p:spPr bwMode="auto">
          <a:xfrm>
            <a:off x="4932363" y="51577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dirty="0" smtClean="0"/>
              <a:t>6</a:t>
            </a:r>
            <a:endParaRPr lang="ru-RU" sz="4800" dirty="0"/>
          </a:p>
        </p:txBody>
      </p:sp>
      <p:sp>
        <p:nvSpPr>
          <p:cNvPr id="15" name="Oval 39"/>
          <p:cNvSpPr>
            <a:spLocks noChangeArrowheads="1"/>
          </p:cNvSpPr>
          <p:nvPr/>
        </p:nvSpPr>
        <p:spPr bwMode="auto">
          <a:xfrm>
            <a:off x="3492500" y="58054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dirty="0" smtClean="0"/>
              <a:t>7</a:t>
            </a:r>
            <a:endParaRPr lang="ru-RU" sz="4800" dirty="0"/>
          </a:p>
        </p:txBody>
      </p:sp>
      <p:sp>
        <p:nvSpPr>
          <p:cNvPr id="16" name="Oval 40"/>
          <p:cNvSpPr>
            <a:spLocks noChangeArrowheads="1"/>
          </p:cNvSpPr>
          <p:nvPr/>
        </p:nvSpPr>
        <p:spPr bwMode="auto">
          <a:xfrm>
            <a:off x="4211638" y="58054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dirty="0" smtClean="0"/>
              <a:t>8</a:t>
            </a:r>
            <a:endParaRPr lang="ru-RU" sz="4800" dirty="0"/>
          </a:p>
        </p:txBody>
      </p:sp>
      <p:sp>
        <p:nvSpPr>
          <p:cNvPr id="17" name="Oval 41"/>
          <p:cNvSpPr>
            <a:spLocks noChangeArrowheads="1"/>
          </p:cNvSpPr>
          <p:nvPr/>
        </p:nvSpPr>
        <p:spPr bwMode="auto">
          <a:xfrm>
            <a:off x="4932363" y="58054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dirty="0" smtClean="0"/>
              <a:t>9</a:t>
            </a:r>
          </a:p>
        </p:txBody>
      </p:sp>
      <p:pic>
        <p:nvPicPr>
          <p:cNvPr id="20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-387424"/>
            <a:ext cx="432047" cy="3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563888" y="3717032"/>
            <a:ext cx="4320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</a:t>
            </a:r>
            <a:endParaRPr lang="ru-RU" sz="4400" dirty="0"/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3492822" y="4509120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Oval 34"/>
          <p:cNvSpPr>
            <a:spLocks noChangeArrowheads="1"/>
          </p:cNvSpPr>
          <p:nvPr/>
        </p:nvSpPr>
        <p:spPr bwMode="auto">
          <a:xfrm>
            <a:off x="4211960" y="4509120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dirty="0" smtClean="0"/>
              <a:t>2</a:t>
            </a:r>
            <a:endParaRPr lang="ru-RU" sz="4800" dirty="0"/>
          </a:p>
        </p:txBody>
      </p:sp>
      <p:sp>
        <p:nvSpPr>
          <p:cNvPr id="25" name="TextBox 24"/>
          <p:cNvSpPr txBox="1"/>
          <p:nvPr/>
        </p:nvSpPr>
        <p:spPr>
          <a:xfrm>
            <a:off x="3564210" y="3717652"/>
            <a:ext cx="4320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</a:t>
            </a:r>
            <a:endParaRPr lang="ru-RU" sz="4400" dirty="0"/>
          </a:p>
        </p:txBody>
      </p:sp>
      <p:sp>
        <p:nvSpPr>
          <p:cNvPr id="26" name="TextBox 25"/>
          <p:cNvSpPr txBox="1"/>
          <p:nvPr/>
        </p:nvSpPr>
        <p:spPr>
          <a:xfrm>
            <a:off x="1979712" y="0"/>
            <a:ext cx="5184576" cy="156966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ТЕЛЕФОН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7" name="ELPHRG01.wav">
            <a:hlinkClick r:id="" action="ppaction://media"/>
          </p:cNvPr>
          <p:cNvPicPr>
            <a:picLocks noRot="1" noChangeAspect="1"/>
          </p:cNvPicPr>
          <p:nvPr>
            <a:wavAudioFile r:embed="rId2" name="ELPHRG01.wav"/>
          </p:nvPr>
        </p:nvPicPr>
        <p:blipFill>
          <a:blip r:embed="rId6" cstate="print"/>
          <a:stretch>
            <a:fillRect/>
          </a:stretch>
        </p:blipFill>
        <p:spPr>
          <a:xfrm>
            <a:off x="1403648" y="-432048"/>
            <a:ext cx="432048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685"/>
                            </p:stCondLst>
                            <p:childTnLst>
                              <p:par>
                                <p:cTn id="47" presetID="27" presetClass="entr" presetSubtype="0" fill="hold" grpId="1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ск_кр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5"/>
                            </p:stCondLst>
                            <p:childTnLst>
                              <p:par>
                                <p:cTn id="5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3960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audi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ск_пр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-30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6">
            <a:hlinkClick r:id="" action="ppaction://media"/>
          </p:cNvPr>
          <p:cNvPicPr>
            <a:picLocks noRot="1" noChangeAspect="1" noChangeArrowheads="1"/>
          </p:cNvPicPr>
          <p:nvPr>
            <a:wavAudioFile r:embed="rId2" name="ск_кр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-30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899592" y="1268760"/>
            <a:ext cx="2592288" cy="432048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81320" dir="3080412">
              <a:schemeClr val="bg2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Oval 41"/>
          <p:cNvSpPr>
            <a:spLocks noChangeArrowheads="1"/>
          </p:cNvSpPr>
          <p:nvPr/>
        </p:nvSpPr>
        <p:spPr bwMode="auto">
          <a:xfrm>
            <a:off x="6676324" y="1364095"/>
            <a:ext cx="1310410" cy="1132143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rect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4800" dirty="0" smtClean="0"/>
          </a:p>
        </p:txBody>
      </p:sp>
      <p:sp>
        <p:nvSpPr>
          <p:cNvPr id="22" name="Oval 41"/>
          <p:cNvSpPr>
            <a:spLocks noChangeArrowheads="1"/>
          </p:cNvSpPr>
          <p:nvPr/>
        </p:nvSpPr>
        <p:spPr bwMode="auto">
          <a:xfrm>
            <a:off x="5004048" y="4149080"/>
            <a:ext cx="1310410" cy="1132143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rect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4800" dirty="0" smtClean="0"/>
          </a:p>
        </p:txBody>
      </p:sp>
      <p:sp>
        <p:nvSpPr>
          <p:cNvPr id="23" name="Oval 41"/>
          <p:cNvSpPr>
            <a:spLocks noChangeArrowheads="1"/>
          </p:cNvSpPr>
          <p:nvPr/>
        </p:nvSpPr>
        <p:spPr bwMode="auto">
          <a:xfrm>
            <a:off x="6516216" y="4149080"/>
            <a:ext cx="1310410" cy="1132143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rect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4800" dirty="0" smtClean="0"/>
          </a:p>
        </p:txBody>
      </p:sp>
      <p:sp>
        <p:nvSpPr>
          <p:cNvPr id="24" name="Oval 41"/>
          <p:cNvSpPr>
            <a:spLocks noChangeArrowheads="1"/>
          </p:cNvSpPr>
          <p:nvPr/>
        </p:nvSpPr>
        <p:spPr bwMode="auto">
          <a:xfrm>
            <a:off x="6637783" y="2759224"/>
            <a:ext cx="1310410" cy="1132143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rect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4800" dirty="0" smtClean="0"/>
          </a:p>
        </p:txBody>
      </p:sp>
      <p:sp>
        <p:nvSpPr>
          <p:cNvPr id="25" name="Oval 41"/>
          <p:cNvSpPr>
            <a:spLocks noChangeArrowheads="1"/>
          </p:cNvSpPr>
          <p:nvPr/>
        </p:nvSpPr>
        <p:spPr bwMode="auto">
          <a:xfrm>
            <a:off x="5004048" y="2780928"/>
            <a:ext cx="1310410" cy="1132143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rect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4800" dirty="0" smtClean="0"/>
          </a:p>
        </p:txBody>
      </p:sp>
      <p:sp>
        <p:nvSpPr>
          <p:cNvPr id="26" name="Oval 41"/>
          <p:cNvSpPr>
            <a:spLocks noChangeArrowheads="1"/>
          </p:cNvSpPr>
          <p:nvPr/>
        </p:nvSpPr>
        <p:spPr bwMode="auto">
          <a:xfrm>
            <a:off x="5004048" y="1340768"/>
            <a:ext cx="1310410" cy="1132143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rect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4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55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59"/>
                            </p:stCondLst>
                            <p:childTnLst>
                              <p:par>
                                <p:cTn id="3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237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  <p:bldP spid="15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 rot="21163862">
            <a:off x="9183897" y="1960508"/>
            <a:ext cx="6628508" cy="3889201"/>
            <a:chOff x="2124075" y="2060848"/>
            <a:chExt cx="6628508" cy="3889201"/>
          </a:xfrm>
        </p:grpSpPr>
        <p:sp>
          <p:nvSpPr>
            <p:cNvPr id="8" name="AutoShape 23"/>
            <p:cNvSpPr>
              <a:spLocks noChangeArrowheads="1"/>
            </p:cNvSpPr>
            <p:nvPr/>
          </p:nvSpPr>
          <p:spPr bwMode="auto">
            <a:xfrm rot="11410893">
              <a:off x="4067944" y="5445224"/>
              <a:ext cx="1295400" cy="504825"/>
            </a:xfrm>
            <a:prstGeom prst="triangle">
              <a:avLst>
                <a:gd name="adj" fmla="val 50000"/>
              </a:avLst>
            </a:prstGeom>
            <a:solidFill>
              <a:srgbClr val="33CC33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AutoShape 22"/>
            <p:cNvSpPr>
              <a:spLocks noChangeArrowheads="1"/>
            </p:cNvSpPr>
            <p:nvPr/>
          </p:nvSpPr>
          <p:spPr bwMode="auto">
            <a:xfrm rot="610893">
              <a:off x="4139952" y="2060848"/>
              <a:ext cx="1295400" cy="576262"/>
            </a:xfrm>
            <a:prstGeom prst="triangle">
              <a:avLst>
                <a:gd name="adj" fmla="val 50000"/>
              </a:avLst>
            </a:prstGeom>
            <a:solidFill>
              <a:srgbClr val="33CC33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18"/>
            <p:cNvSpPr>
              <a:spLocks noChangeArrowheads="1"/>
            </p:cNvSpPr>
            <p:nvPr/>
          </p:nvSpPr>
          <p:spPr bwMode="auto">
            <a:xfrm rot="3327590">
              <a:off x="7023796" y="3641482"/>
              <a:ext cx="1873250" cy="1584325"/>
            </a:xfrm>
            <a:prstGeom prst="rtTriangle">
              <a:avLst/>
            </a:prstGeom>
            <a:solidFill>
              <a:srgbClr val="99FF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Oval 17"/>
            <p:cNvSpPr>
              <a:spLocks noChangeArrowheads="1"/>
            </p:cNvSpPr>
            <p:nvPr/>
          </p:nvSpPr>
          <p:spPr bwMode="auto">
            <a:xfrm rot="610893">
              <a:off x="2124075" y="2565400"/>
              <a:ext cx="5184775" cy="295275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Oval 19"/>
            <p:cNvSpPr>
              <a:spLocks noChangeArrowheads="1"/>
            </p:cNvSpPr>
            <p:nvPr/>
          </p:nvSpPr>
          <p:spPr bwMode="auto">
            <a:xfrm rot="610893">
              <a:off x="2627313" y="3357563"/>
              <a:ext cx="504825" cy="504825"/>
            </a:xfrm>
            <a:prstGeom prst="ellipse">
              <a:avLst/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Line 24"/>
            <p:cNvSpPr>
              <a:spLocks noChangeShapeType="1"/>
            </p:cNvSpPr>
            <p:nvPr/>
          </p:nvSpPr>
          <p:spPr bwMode="auto">
            <a:xfrm rot="610893">
              <a:off x="3661203" y="2477661"/>
              <a:ext cx="71438" cy="2736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972600" y="188640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РЫБКА</a:t>
            </a:r>
            <a:endParaRPr lang="ru-RU" sz="9600" dirty="0">
              <a:solidFill>
                <a:srgbClr val="FF0000"/>
              </a:solidFill>
            </a:endParaRPr>
          </a:p>
        </p:txBody>
      </p:sp>
      <p:pic>
        <p:nvPicPr>
          <p:cNvPr id="16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-387424"/>
            <a:ext cx="432047" cy="3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684 0.01459 L -0.91406 0.014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2683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685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24219 0.00116 L -0.7757 0.0011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8"/>
          <p:cNvSpPr>
            <a:spLocks noChangeArrowheads="1"/>
          </p:cNvSpPr>
          <p:nvPr/>
        </p:nvSpPr>
        <p:spPr bwMode="auto">
          <a:xfrm rot="8446871">
            <a:off x="4832404" y="959929"/>
            <a:ext cx="3763160" cy="3075476"/>
          </a:xfrm>
          <a:prstGeom prst="rtTriangle">
            <a:avLst/>
          </a:prstGeom>
          <a:solidFill>
            <a:srgbClr val="99FF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17"/>
          <p:cNvSpPr>
            <a:spLocks noChangeArrowheads="1"/>
          </p:cNvSpPr>
          <p:nvPr/>
        </p:nvSpPr>
        <p:spPr bwMode="auto">
          <a:xfrm rot="174755">
            <a:off x="2123390" y="3486809"/>
            <a:ext cx="5184775" cy="295275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Oval 19"/>
          <p:cNvSpPr>
            <a:spLocks noChangeArrowheads="1"/>
          </p:cNvSpPr>
          <p:nvPr/>
        </p:nvSpPr>
        <p:spPr bwMode="auto">
          <a:xfrm rot="174755">
            <a:off x="867168" y="879403"/>
            <a:ext cx="1721032" cy="1601804"/>
          </a:xfrm>
          <a:prstGeom prst="ellipse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какие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-53144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9972600" y="2420888"/>
            <a:ext cx="6585394" cy="3783431"/>
            <a:chOff x="1187351" y="2558206"/>
            <a:chExt cx="6585394" cy="3783431"/>
          </a:xfrm>
        </p:grpSpPr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3636837" y="3349772"/>
              <a:ext cx="3618227" cy="299186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12"/>
            <p:cNvSpPr>
              <a:spLocks noChangeArrowheads="1"/>
            </p:cNvSpPr>
            <p:nvPr/>
          </p:nvSpPr>
          <p:spPr bwMode="auto">
            <a:xfrm rot="15104592">
              <a:off x="3077221" y="4826505"/>
              <a:ext cx="292752" cy="1158216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AutoShape 13"/>
            <p:cNvSpPr>
              <a:spLocks noChangeArrowheads="1"/>
            </p:cNvSpPr>
            <p:nvPr/>
          </p:nvSpPr>
          <p:spPr bwMode="auto">
            <a:xfrm rot="13892554">
              <a:off x="3416398" y="5435464"/>
              <a:ext cx="292752" cy="1419851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AutoShape 14"/>
            <p:cNvSpPr>
              <a:spLocks noChangeArrowheads="1"/>
            </p:cNvSpPr>
            <p:nvPr/>
          </p:nvSpPr>
          <p:spPr bwMode="auto">
            <a:xfrm rot="6504119">
              <a:off x="7300920" y="5001364"/>
              <a:ext cx="292752" cy="650898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15"/>
            <p:cNvSpPr>
              <a:spLocks noChangeArrowheads="1"/>
            </p:cNvSpPr>
            <p:nvPr/>
          </p:nvSpPr>
          <p:spPr bwMode="auto">
            <a:xfrm rot="8470716">
              <a:off x="6905881" y="5679774"/>
              <a:ext cx="290352" cy="656280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AutoShape 16"/>
            <p:cNvSpPr>
              <a:spLocks noChangeArrowheads="1"/>
            </p:cNvSpPr>
            <p:nvPr/>
          </p:nvSpPr>
          <p:spPr bwMode="auto">
            <a:xfrm rot="2486017">
              <a:off x="7179364" y="2693700"/>
              <a:ext cx="288756" cy="1460545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2052538" y="3207493"/>
              <a:ext cx="1737324" cy="175008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627784" y="3717032"/>
              <a:ext cx="216966" cy="21876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1692176" y="2558206"/>
              <a:ext cx="939654" cy="8750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3131840" y="2564904"/>
              <a:ext cx="941250" cy="87664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 rot="-7192656">
              <a:off x="1438185" y="4324067"/>
              <a:ext cx="802656" cy="867864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1187351" y="4863256"/>
              <a:ext cx="360546" cy="29114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8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-387424"/>
            <a:ext cx="432047" cy="3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2267744" y="0"/>
            <a:ext cx="4608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МЫШКА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913 0.02871 L -0.91128 0.0287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685"/>
                            </p:stCondLst>
                            <p:childTnLst>
                              <p:par>
                                <p:cTn id="10" presetID="5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187624" y="3429000"/>
            <a:ext cx="2808312" cy="2592288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580112" y="3356992"/>
            <a:ext cx="1728192" cy="237626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какие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-53144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3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Андрей\AppData\Local\Microsoft\Windows\Temporary Internet Files\Content.IE5\3G084A82\MC90044040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-342800"/>
            <a:ext cx="7200800" cy="72008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059832" y="2276872"/>
            <a:ext cx="3384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362BC5"/>
                </a:solidFill>
              </a:rPr>
              <a:t>До скорых           встреч! </a:t>
            </a:r>
            <a:endParaRPr lang="ru-RU" sz="5400" dirty="0">
              <a:solidFill>
                <a:srgbClr val="362BC5"/>
              </a:solidFill>
            </a:endParaRPr>
          </a:p>
        </p:txBody>
      </p:sp>
      <p:pic>
        <p:nvPicPr>
          <p:cNvPr id="4" name="Picture 6" descr="00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55180" y="5301208"/>
            <a:ext cx="2088820" cy="155679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Пояснительная     записка.</a:t>
            </a:r>
            <a:endParaRPr lang="ru-RU" dirty="0" smtClean="0"/>
          </a:p>
          <a:p>
            <a:r>
              <a:rPr lang="ru-RU" dirty="0" smtClean="0"/>
              <a:t>Данное электронное пособие рекомендуется  для работы с  детьми  3-4 лет.   Пособие можно использовать как фрагмент непосредственной образовательной деятельности (образовательная область «Познание») для  изучения геометрических фигур с детьми, в режимных моментах  или для индивидуальной работы с ребенком по закреплению геометрических фигур в домашних условиях.  </a:t>
            </a:r>
          </a:p>
          <a:p>
            <a:r>
              <a:rPr lang="ru-RU" b="1" dirty="0" smtClean="0"/>
              <a:t>Актуальность</a:t>
            </a:r>
            <a:r>
              <a:rPr lang="ru-RU" dirty="0" smtClean="0"/>
              <a:t>: Дети младшего дошкольного возраста испытывают затруднения при  изучении нового материала, а также при повторении и закреплении пройденного материала в рамках образовательной деятельности по ФЭМП по пройденному материалу.</a:t>
            </a:r>
          </a:p>
          <a:p>
            <a:r>
              <a:rPr lang="ru-RU" dirty="0" smtClean="0"/>
              <a:t>    </a:t>
            </a:r>
            <a:r>
              <a:rPr lang="ru-RU" b="1" dirty="0" smtClean="0"/>
              <a:t>Цель:</a:t>
            </a:r>
            <a:r>
              <a:rPr lang="ru-RU" dirty="0" smtClean="0"/>
              <a:t> Развивать умение различать и называть основные </a:t>
            </a:r>
            <a:r>
              <a:rPr lang="ru-RU" b="1" dirty="0" smtClean="0"/>
              <a:t>геометрические</a:t>
            </a:r>
            <a:r>
              <a:rPr lang="ru-RU" dirty="0" smtClean="0"/>
              <a:t> </a:t>
            </a:r>
            <a:r>
              <a:rPr lang="ru-RU" b="1" dirty="0" smtClean="0"/>
              <a:t>фигуры, </a:t>
            </a:r>
            <a:r>
              <a:rPr lang="ru-RU" dirty="0" smtClean="0"/>
              <a:t>ввести в активный словарь детей младшего дошкольного возраста </a:t>
            </a:r>
            <a:r>
              <a:rPr lang="ru-RU" b="1" dirty="0" smtClean="0"/>
              <a:t>названия основных геометрических фигур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Задачи:</a:t>
            </a:r>
            <a:r>
              <a:rPr lang="ru-RU" dirty="0" smtClean="0"/>
              <a:t> Познакомить с основными  геометрическими фигурами (названия и свойства), обогатить и активизировать названия фигур в речи, умение находить в повседневной жизни предметы, похожие на геометрические фигуры.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32500" lnSpcReduction="20000"/>
          </a:bodyPr>
          <a:lstStyle/>
          <a:p>
            <a:r>
              <a:rPr lang="ru-RU" b="1" dirty="0" smtClean="0"/>
              <a:t>Описание работы со слайдами.</a:t>
            </a:r>
            <a:endParaRPr lang="ru-RU" dirty="0" smtClean="0"/>
          </a:p>
          <a:p>
            <a:r>
              <a:rPr lang="ru-RU" dirty="0" smtClean="0"/>
              <a:t>Презентация содержит 16 слайдов. </a:t>
            </a:r>
          </a:p>
          <a:p>
            <a:r>
              <a:rPr lang="ru-RU" dirty="0" smtClean="0"/>
              <a:t>Показом слайдов управляют по щелчку мыши. Использованы различные переходы: соты, рябь, шашки, растворения, жалюзи от одного слайда к другому и озвучена голосам.</a:t>
            </a:r>
          </a:p>
          <a:p>
            <a:r>
              <a:rPr lang="ru-RU" b="1" dirty="0" smtClean="0"/>
              <a:t>Слайд 1</a:t>
            </a:r>
            <a:r>
              <a:rPr lang="ru-RU" dirty="0" smtClean="0"/>
              <a:t>: Название темы презентации «Изучаем фигуры».</a:t>
            </a:r>
          </a:p>
          <a:p>
            <a:r>
              <a:rPr lang="ru-RU" b="1" dirty="0" smtClean="0"/>
              <a:t>Слайд 2</a:t>
            </a:r>
            <a:r>
              <a:rPr lang="ru-RU" dirty="0" smtClean="0"/>
              <a:t>: Ребенок видит картинку  домик состоящую из различных геометрических фигур. Вопрос: "Что это такое?" - "Это Домик ". </a:t>
            </a:r>
          </a:p>
          <a:p>
            <a:r>
              <a:rPr lang="ru-RU" b="1" dirty="0" smtClean="0"/>
              <a:t>Слайд 3</a:t>
            </a:r>
            <a:r>
              <a:rPr lang="ru-RU" dirty="0" smtClean="0"/>
              <a:t>.Появление  геометрических  фигур.  Звучит вопрос: «Какие фигуры ты видишь?»   Дети называют фигуры.</a:t>
            </a:r>
          </a:p>
          <a:p>
            <a:r>
              <a:rPr lang="ru-RU" b="1" dirty="0" smtClean="0"/>
              <a:t>Слайд 4</a:t>
            </a:r>
            <a:r>
              <a:rPr lang="ru-RU" dirty="0" smtClean="0"/>
              <a:t>: Появляется изображение елочки из геометрических фигур. Вопрос: "Что это такое?" - "Это Елка". </a:t>
            </a:r>
          </a:p>
          <a:p>
            <a:r>
              <a:rPr lang="ru-RU" b="1" dirty="0" smtClean="0"/>
              <a:t>Слайд 5:</a:t>
            </a:r>
            <a:r>
              <a:rPr lang="ru-RU" dirty="0" smtClean="0"/>
              <a:t> Появляются геометрические  фигуры. Звучит вопрос: «Какие фигуры ты видишь?»  Дети называют фигуры.</a:t>
            </a:r>
          </a:p>
          <a:p>
            <a:r>
              <a:rPr lang="ru-RU" b="1" dirty="0" smtClean="0"/>
              <a:t>Слайд 6:</a:t>
            </a:r>
            <a:r>
              <a:rPr lang="ru-RU" dirty="0" smtClean="0"/>
              <a:t> Появляется изображения грибочка. Вопрос: "Что это такое?" - "Это Гриб". </a:t>
            </a:r>
          </a:p>
          <a:p>
            <a:r>
              <a:rPr lang="ru-RU" b="1" dirty="0" smtClean="0"/>
              <a:t>Слайд 7:</a:t>
            </a:r>
            <a:r>
              <a:rPr lang="ru-RU" dirty="0" smtClean="0"/>
              <a:t> Появление  геометрических  фигур.  Звучит вопрос: «Какие фигуры ты видишь?»   Дети называют фигуры.</a:t>
            </a:r>
          </a:p>
          <a:p>
            <a:r>
              <a:rPr lang="ru-RU" b="1" dirty="0" smtClean="0"/>
              <a:t>Слайд 8:</a:t>
            </a:r>
            <a:r>
              <a:rPr lang="ru-RU" dirty="0" smtClean="0"/>
              <a:t> На этом слайде машинка выезжает и дети говорят: "Это Машинка". </a:t>
            </a:r>
          </a:p>
          <a:p>
            <a:r>
              <a:rPr lang="ru-RU" b="1" dirty="0" smtClean="0"/>
              <a:t>Слайд 9:</a:t>
            </a:r>
            <a:r>
              <a:rPr lang="ru-RU" dirty="0" smtClean="0"/>
              <a:t> Появляются геометрические  фигуры. Звучит вопрос: «Какие фигуры ты видишь?»  Дети называют фигуры.</a:t>
            </a:r>
          </a:p>
          <a:p>
            <a:r>
              <a:rPr lang="ru-RU" b="1" dirty="0" smtClean="0"/>
              <a:t>Слайд 10:</a:t>
            </a:r>
            <a:r>
              <a:rPr lang="ru-RU" dirty="0" smtClean="0"/>
              <a:t> На данном слайде появляется телефон и звонок телефона, Вопрос: "Что это такое?" - "Это телефон". </a:t>
            </a:r>
          </a:p>
          <a:p>
            <a:r>
              <a:rPr lang="ru-RU" b="1" dirty="0" smtClean="0"/>
              <a:t>Слайд 11:</a:t>
            </a:r>
            <a:r>
              <a:rPr lang="ru-RU" dirty="0" smtClean="0"/>
              <a:t>  Звучит вопрос «Сколько ты видишь прямоугольников?» - «Один», «А сколько   кружков?», - «Много».</a:t>
            </a:r>
          </a:p>
          <a:p>
            <a:r>
              <a:rPr lang="ru-RU" b="1" dirty="0" smtClean="0"/>
              <a:t>Слайд 12:</a:t>
            </a:r>
            <a:r>
              <a:rPr lang="ru-RU" dirty="0" smtClean="0"/>
              <a:t> Появляется следующая картинка,  «Рыбка»,  она выплывает. Вопрос: "Что это такое?" - "Это Рыбка". Можно задать дополнительный вопрос: «Из каких фигур она состоит?».</a:t>
            </a:r>
          </a:p>
          <a:p>
            <a:r>
              <a:rPr lang="ru-RU" b="1" dirty="0" smtClean="0"/>
              <a:t>Слайд13:</a:t>
            </a:r>
            <a:r>
              <a:rPr lang="ru-RU" dirty="0" smtClean="0"/>
              <a:t>  Появляются геометрические  фигуры. Звучит вопрос: «Какие фигуры ты видишь?»  Дети называют фигуры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b="1" dirty="0" smtClean="0"/>
              <a:t>Слайд 14:</a:t>
            </a:r>
            <a:r>
              <a:rPr lang="ru-RU" dirty="0" smtClean="0"/>
              <a:t> Появляется  следующая  картинка звучит  Вопрос: "Что это такое?" - "Это Мышка". </a:t>
            </a:r>
          </a:p>
          <a:p>
            <a:r>
              <a:rPr lang="ru-RU" b="1" dirty="0" smtClean="0"/>
              <a:t>Слайд 15:</a:t>
            </a:r>
            <a:r>
              <a:rPr lang="ru-RU" dirty="0" smtClean="0"/>
              <a:t> Появляются геометрические  фигуры. Звучит вопрос: «Какие фигуры ты видишь?»  Дети называют фигуры.</a:t>
            </a:r>
          </a:p>
          <a:p>
            <a:r>
              <a:rPr lang="ru-RU" b="1" dirty="0" smtClean="0"/>
              <a:t> Слайд 16:</a:t>
            </a:r>
            <a:r>
              <a:rPr lang="ru-RU" dirty="0" smtClean="0"/>
              <a:t> Появляется Солнце, вращающее вокруг себя, и выскакивает надпись «До скорых встреч».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22759" y="1269454"/>
            <a:ext cx="8351837" cy="1439862"/>
          </a:xfrm>
          <a:prstGeom prst="triangle">
            <a:avLst>
              <a:gd name="adj" fmla="val 50181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995167" y="1629494"/>
            <a:ext cx="863600" cy="7921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331640" y="2780928"/>
            <a:ext cx="6840538" cy="381635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834927" y="3357686"/>
            <a:ext cx="1584325" cy="302418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076056" y="3717032"/>
            <a:ext cx="1512888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8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-603448"/>
            <a:ext cx="432047" cy="3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3131840" y="-243408"/>
            <a:ext cx="3203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362BC5"/>
                </a:solidFill>
              </a:rPr>
              <a:t>ДОМ</a:t>
            </a:r>
            <a:endParaRPr lang="ru-RU" sz="9600" dirty="0">
              <a:solidFill>
                <a:srgbClr val="362BC5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685"/>
                            </p:stCondLst>
                            <p:childTnLst>
                              <p:par>
                                <p:cTn id="53" presetID="39" presetClass="entr" presetSubtype="0" accel="100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</p:childTnLst>
        </p:cTn>
      </p:par>
    </p:tnLst>
    <p:bldLst>
      <p:bldP spid="6" grpId="0" animBg="1"/>
      <p:bldP spid="7" grpId="0" animBg="1"/>
      <p:bldP spid="8" grpId="0" animBg="1"/>
      <p:bldP spid="5" grpId="0" animBg="1"/>
      <p:bldP spid="4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4283968" y="0"/>
            <a:ext cx="4176463" cy="2204864"/>
          </a:xfrm>
          <a:prstGeom prst="triangle">
            <a:avLst>
              <a:gd name="adj" fmla="val 4887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179512" y="116632"/>
            <a:ext cx="2160240" cy="216031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67544" y="3573016"/>
            <a:ext cx="3960440" cy="1944216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228184" y="3429000"/>
            <a:ext cx="2016224" cy="187220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11560" y="285293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827584" y="292494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4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какие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-53144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33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0"/>
          <p:cNvSpPr>
            <a:spLocks noChangeArrowheads="1"/>
          </p:cNvSpPr>
          <p:nvPr/>
        </p:nvSpPr>
        <p:spPr bwMode="auto">
          <a:xfrm>
            <a:off x="1619672" y="4365104"/>
            <a:ext cx="5472608" cy="2492896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8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-387424"/>
            <a:ext cx="432047" cy="3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9"/>
          <p:cNvSpPr>
            <a:spLocks noChangeArrowheads="1"/>
          </p:cNvSpPr>
          <p:nvPr/>
        </p:nvSpPr>
        <p:spPr bwMode="auto">
          <a:xfrm>
            <a:off x="1619672" y="2492896"/>
            <a:ext cx="5222195" cy="2806058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28"/>
          <p:cNvSpPr>
            <a:spLocks noChangeArrowheads="1"/>
          </p:cNvSpPr>
          <p:nvPr/>
        </p:nvSpPr>
        <p:spPr bwMode="auto">
          <a:xfrm>
            <a:off x="2123728" y="1412776"/>
            <a:ext cx="4392488" cy="2159721"/>
          </a:xfrm>
          <a:prstGeom prst="triangle">
            <a:avLst>
              <a:gd name="adj" fmla="val 51315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36"/>
          <p:cNvSpPr>
            <a:spLocks noChangeArrowheads="1"/>
          </p:cNvSpPr>
          <p:nvPr/>
        </p:nvSpPr>
        <p:spPr bwMode="auto">
          <a:xfrm>
            <a:off x="2195736" y="4293096"/>
            <a:ext cx="1080120" cy="934369"/>
          </a:xfrm>
          <a:prstGeom prst="sun">
            <a:avLst>
              <a:gd name="adj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33"/>
          <p:cNvSpPr>
            <a:spLocks noChangeArrowheads="1"/>
          </p:cNvSpPr>
          <p:nvPr/>
        </p:nvSpPr>
        <p:spPr bwMode="auto">
          <a:xfrm>
            <a:off x="3131840" y="4869160"/>
            <a:ext cx="1071597" cy="934369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40"/>
          <p:cNvSpPr>
            <a:spLocks noChangeArrowheads="1"/>
          </p:cNvSpPr>
          <p:nvPr/>
        </p:nvSpPr>
        <p:spPr bwMode="auto">
          <a:xfrm>
            <a:off x="3563888" y="2060848"/>
            <a:ext cx="1071597" cy="934369"/>
          </a:xfrm>
          <a:prstGeom prst="sun">
            <a:avLst>
              <a:gd name="adj" fmla="val 25000"/>
            </a:avLst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34"/>
          <p:cNvSpPr>
            <a:spLocks noChangeArrowheads="1"/>
          </p:cNvSpPr>
          <p:nvPr/>
        </p:nvSpPr>
        <p:spPr bwMode="auto">
          <a:xfrm>
            <a:off x="2987824" y="3573016"/>
            <a:ext cx="1071599" cy="934371"/>
          </a:xfrm>
          <a:prstGeom prst="sun">
            <a:avLst>
              <a:gd name="adj" fmla="val 2500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AutoShape 37"/>
          <p:cNvSpPr>
            <a:spLocks noChangeArrowheads="1"/>
          </p:cNvSpPr>
          <p:nvPr/>
        </p:nvSpPr>
        <p:spPr bwMode="auto">
          <a:xfrm>
            <a:off x="4139952" y="5373216"/>
            <a:ext cx="1071599" cy="934369"/>
          </a:xfrm>
          <a:prstGeom prst="sun">
            <a:avLst>
              <a:gd name="adj" fmla="val 2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38"/>
          <p:cNvSpPr>
            <a:spLocks noChangeArrowheads="1"/>
          </p:cNvSpPr>
          <p:nvPr/>
        </p:nvSpPr>
        <p:spPr bwMode="auto">
          <a:xfrm>
            <a:off x="5220072" y="5923629"/>
            <a:ext cx="1071597" cy="934371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39"/>
          <p:cNvSpPr>
            <a:spLocks noChangeArrowheads="1"/>
          </p:cNvSpPr>
          <p:nvPr/>
        </p:nvSpPr>
        <p:spPr bwMode="auto">
          <a:xfrm>
            <a:off x="4572000" y="2564904"/>
            <a:ext cx="1071599" cy="934369"/>
          </a:xfrm>
          <a:prstGeom prst="sun">
            <a:avLst>
              <a:gd name="adj" fmla="val 25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41"/>
          <p:cNvSpPr>
            <a:spLocks noChangeArrowheads="1"/>
          </p:cNvSpPr>
          <p:nvPr/>
        </p:nvSpPr>
        <p:spPr bwMode="auto">
          <a:xfrm>
            <a:off x="5148064" y="4365104"/>
            <a:ext cx="1071599" cy="934369"/>
          </a:xfrm>
          <a:prstGeom prst="sun">
            <a:avLst>
              <a:gd name="adj" fmla="val 25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AutoShape 38"/>
          <p:cNvSpPr>
            <a:spLocks noChangeArrowheads="1"/>
          </p:cNvSpPr>
          <p:nvPr/>
        </p:nvSpPr>
        <p:spPr bwMode="auto">
          <a:xfrm>
            <a:off x="4067944" y="3933056"/>
            <a:ext cx="1071597" cy="934371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32"/>
          <p:cNvSpPr>
            <a:spLocks noChangeArrowheads="1"/>
          </p:cNvSpPr>
          <p:nvPr/>
        </p:nvSpPr>
        <p:spPr bwMode="auto">
          <a:xfrm>
            <a:off x="3275856" y="476672"/>
            <a:ext cx="2160240" cy="146702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0" y="0"/>
            <a:ext cx="5004048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9600" cap="all" dirty="0" smtClean="0">
                <a:ln/>
                <a:solidFill>
                  <a:srgbClr val="FF33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ЕЛКА</a:t>
            </a:r>
            <a:endParaRPr lang="ru-RU" sz="9600" cap="all" dirty="0">
              <a:ln/>
              <a:solidFill>
                <a:srgbClr val="FF33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685"/>
                            </p:stCondLst>
                            <p:childTnLst>
                              <p:par>
                                <p:cTn id="47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6" grpId="0" animBg="1"/>
      <p:bldP spid="5" grpId="0" animBg="1"/>
      <p:bldP spid="4" grpId="0" animBg="1"/>
      <p:bldP spid="11" grpId="0" animBg="1"/>
      <p:bldP spid="8" grpId="0" animBg="1"/>
      <p:bldP spid="15" grpId="0" animBg="1"/>
      <p:bldP spid="9" grpId="0" animBg="1"/>
      <p:bldP spid="12" grpId="0" animBg="1"/>
      <p:bldP spid="13" grpId="0" animBg="1"/>
      <p:bldP spid="14" grpId="0" animBg="1"/>
      <p:bldP spid="16" grpId="0" animBg="1"/>
      <p:bldP spid="32" grpId="0" animBg="1"/>
      <p:bldP spid="7" grpId="0" animBg="1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8"/>
          <p:cNvSpPr>
            <a:spLocks noChangeArrowheads="1"/>
          </p:cNvSpPr>
          <p:nvPr/>
        </p:nvSpPr>
        <p:spPr bwMode="auto">
          <a:xfrm>
            <a:off x="611560" y="1052736"/>
            <a:ext cx="3384376" cy="1512168"/>
          </a:xfrm>
          <a:prstGeom prst="triangle">
            <a:avLst>
              <a:gd name="adj" fmla="val 51315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32"/>
          <p:cNvSpPr>
            <a:spLocks noChangeArrowheads="1"/>
          </p:cNvSpPr>
          <p:nvPr/>
        </p:nvSpPr>
        <p:spPr bwMode="auto">
          <a:xfrm>
            <a:off x="5220072" y="980728"/>
            <a:ext cx="2880320" cy="1944216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75856" y="3789040"/>
            <a:ext cx="2448272" cy="20162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какие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-53144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nt"/>
          <p:cNvSpPr>
            <a:spLocks noEditPoints="1" noChangeArrowheads="1"/>
          </p:cNvSpPr>
          <p:nvPr/>
        </p:nvSpPr>
        <p:spPr bwMode="auto">
          <a:xfrm>
            <a:off x="5796136" y="5445224"/>
            <a:ext cx="1809750" cy="1123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plant"/>
          <p:cNvSpPr>
            <a:spLocks noEditPoints="1" noChangeArrowheads="1"/>
          </p:cNvSpPr>
          <p:nvPr/>
        </p:nvSpPr>
        <p:spPr bwMode="auto">
          <a:xfrm>
            <a:off x="6012160" y="3933056"/>
            <a:ext cx="1809750" cy="1123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plant"/>
          <p:cNvSpPr>
            <a:spLocks noEditPoints="1" noChangeArrowheads="1"/>
          </p:cNvSpPr>
          <p:nvPr/>
        </p:nvSpPr>
        <p:spPr bwMode="auto">
          <a:xfrm>
            <a:off x="1619672" y="5734050"/>
            <a:ext cx="1809750" cy="1123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plant"/>
          <p:cNvSpPr>
            <a:spLocks noEditPoints="1" noChangeArrowheads="1"/>
          </p:cNvSpPr>
          <p:nvPr/>
        </p:nvSpPr>
        <p:spPr bwMode="auto">
          <a:xfrm>
            <a:off x="1043608" y="4221088"/>
            <a:ext cx="1809750" cy="1123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3563888" y="2780928"/>
            <a:ext cx="1727200" cy="2881312"/>
          </a:xfrm>
          <a:prstGeom prst="ellipse">
            <a:avLst/>
          </a:prstGeom>
          <a:solidFill>
            <a:srgbClr val="6633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8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-603448"/>
            <a:ext cx="432047" cy="3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0" y="0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9600" b="1" cap="all" dirty="0" smtClean="0">
                <a:ln/>
                <a:solidFill>
                  <a:srgbClr val="FF33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ГРИБ</a:t>
            </a:r>
            <a:endParaRPr lang="ru-RU" sz="9600" b="1" cap="all" dirty="0">
              <a:ln/>
              <a:solidFill>
                <a:srgbClr val="FF33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563888" y="2780928"/>
            <a:ext cx="1727200" cy="2881312"/>
          </a:xfrm>
          <a:prstGeom prst="ellipse">
            <a:avLst/>
          </a:prstGeom>
          <a:solidFill>
            <a:srgbClr val="6633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plant"/>
          <p:cNvSpPr>
            <a:spLocks noEditPoints="1" noChangeArrowheads="1"/>
          </p:cNvSpPr>
          <p:nvPr/>
        </p:nvSpPr>
        <p:spPr bwMode="auto">
          <a:xfrm>
            <a:off x="3563888" y="5013176"/>
            <a:ext cx="1809750" cy="1123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2555776" y="1052736"/>
            <a:ext cx="3960440" cy="2160240"/>
          </a:xfrm>
          <a:prstGeom prst="triangle">
            <a:avLst>
              <a:gd name="adj" fmla="val 49474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85"/>
                            </p:stCondLst>
                            <p:childTnLst>
                              <p:par>
                                <p:cTn id="4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9" grpId="0"/>
      <p:bldP spid="11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ChangeArrowheads="1"/>
          </p:cNvSpPr>
          <p:nvPr/>
        </p:nvSpPr>
        <p:spPr bwMode="auto">
          <a:xfrm>
            <a:off x="5580112" y="1844824"/>
            <a:ext cx="2880320" cy="4366096"/>
          </a:xfrm>
          <a:prstGeom prst="ellipse">
            <a:avLst/>
          </a:prstGeom>
          <a:solidFill>
            <a:srgbClr val="6633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6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какие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-53144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Равнобедренный треугольник 6"/>
          <p:cNvSpPr/>
          <p:nvPr/>
        </p:nvSpPr>
        <p:spPr>
          <a:xfrm>
            <a:off x="827584" y="2060848"/>
            <a:ext cx="4211960" cy="3528392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3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-7669360" y="1844824"/>
            <a:ext cx="7057081" cy="4584928"/>
            <a:chOff x="1331640" y="2132856"/>
            <a:chExt cx="7057081" cy="4584928"/>
          </a:xfrm>
        </p:grpSpPr>
        <p:sp>
          <p:nvSpPr>
            <p:cNvPr id="6" name="Rectangle 28"/>
            <p:cNvSpPr>
              <a:spLocks noChangeArrowheads="1"/>
            </p:cNvSpPr>
            <p:nvPr/>
          </p:nvSpPr>
          <p:spPr bwMode="auto">
            <a:xfrm>
              <a:off x="6012606" y="3548835"/>
              <a:ext cx="2376115" cy="2016423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Rectangle 30"/>
            <p:cNvSpPr>
              <a:spLocks noChangeArrowheads="1"/>
            </p:cNvSpPr>
            <p:nvPr/>
          </p:nvSpPr>
          <p:spPr bwMode="auto">
            <a:xfrm>
              <a:off x="1331640" y="3789040"/>
              <a:ext cx="5313222" cy="1919093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Rectangle 29"/>
            <p:cNvSpPr>
              <a:spLocks noChangeArrowheads="1"/>
            </p:cNvSpPr>
            <p:nvPr/>
          </p:nvSpPr>
          <p:spPr bwMode="auto">
            <a:xfrm>
              <a:off x="4644008" y="2132856"/>
              <a:ext cx="2160512" cy="359945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1980357" y="4628956"/>
              <a:ext cx="2232049" cy="208882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31"/>
            <p:cNvSpPr>
              <a:spLocks noChangeArrowheads="1"/>
            </p:cNvSpPr>
            <p:nvPr/>
          </p:nvSpPr>
          <p:spPr bwMode="auto">
            <a:xfrm>
              <a:off x="5076502" y="2468715"/>
              <a:ext cx="1356355" cy="124836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Oval 32"/>
            <p:cNvSpPr>
              <a:spLocks noChangeArrowheads="1"/>
            </p:cNvSpPr>
            <p:nvPr/>
          </p:nvSpPr>
          <p:spPr bwMode="auto">
            <a:xfrm>
              <a:off x="2484214" y="5133011"/>
              <a:ext cx="1152128" cy="110223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Oval 35"/>
            <p:cNvSpPr>
              <a:spLocks noChangeArrowheads="1"/>
            </p:cNvSpPr>
            <p:nvPr/>
          </p:nvSpPr>
          <p:spPr bwMode="auto">
            <a:xfrm>
              <a:off x="5507783" y="4628955"/>
              <a:ext cx="2233016" cy="2017391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Oval 32"/>
            <p:cNvSpPr>
              <a:spLocks noChangeArrowheads="1"/>
            </p:cNvSpPr>
            <p:nvPr/>
          </p:nvSpPr>
          <p:spPr bwMode="auto">
            <a:xfrm>
              <a:off x="6084614" y="5061003"/>
              <a:ext cx="1152128" cy="110223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7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-531440"/>
            <a:ext cx="432047" cy="3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1403648" y="0"/>
            <a:ext cx="7020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62BC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Машинка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62BC5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115 0.04375 L 0.9684 0.0437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685"/>
                            </p:stCondLst>
                            <p:childTnLst>
                              <p:par>
                                <p:cTn id="10" presetID="5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6300192" y="260648"/>
            <a:ext cx="2376264" cy="20882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1691680" y="4005064"/>
            <a:ext cx="5832648" cy="259228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34"/>
          <p:cNvSpPr>
            <a:spLocks noChangeArrowheads="1"/>
          </p:cNvSpPr>
          <p:nvPr/>
        </p:nvSpPr>
        <p:spPr bwMode="auto">
          <a:xfrm>
            <a:off x="971600" y="260648"/>
            <a:ext cx="2736304" cy="249361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7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какие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-53144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4" grpId="1" animBg="1"/>
      <p:bldP spid="5" grpId="1" animBg="1"/>
      <p:bldP spid="6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540</Words>
  <Application>Microsoft Office PowerPoint</Application>
  <PresentationFormat>Экран (4:3)</PresentationFormat>
  <Paragraphs>46</Paragraphs>
  <Slides>18</Slides>
  <Notes>0</Notes>
  <HiddenSlides>0</HiddenSlides>
  <MMClips>16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Sad61</cp:lastModifiedBy>
  <cp:revision>27</cp:revision>
  <dcterms:created xsi:type="dcterms:W3CDTF">2012-02-21T16:45:07Z</dcterms:created>
  <dcterms:modified xsi:type="dcterms:W3CDTF">2019-01-27T14:42:55Z</dcterms:modified>
</cp:coreProperties>
</file>